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 Bold" panose="020B0604020202020204" charset="0"/>
      <p:regular r:id="rId8"/>
    </p:embeddedFont>
    <p:embeddedFont>
      <p:font typeface="Fira Sans" panose="020B0503050000020004" pitchFamily="34" charset="0"/>
      <p:regular r:id="rId9"/>
      <p:bold r:id="rId10"/>
      <p:italic r:id="rId11"/>
      <p:boldItalic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ress Start 2P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3A8"/>
    <a:srgbClr val="F0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066" y="67"/>
      </p:cViewPr>
      <p:guideLst>
        <p:guide orient="horz" pos="28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DDE1B-1A8E-466F-B754-C754F0AC0E12}" type="doc">
      <dgm:prSet loTypeId="urn:diagrams.loki3.com/BracketList" loCatId="officeonline" qsTypeId="urn:microsoft.com/office/officeart/2005/8/quickstyle/simple1" qsCatId="simple" csTypeId="urn:microsoft.com/office/officeart/2005/8/colors/colorful4" csCatId="colorful" phldr="1"/>
      <dgm:spPr/>
    </dgm:pt>
    <dgm:pt modelId="{C43BE698-B472-4724-BD58-5D3B60C7D74F}">
      <dgm:prSet phldrT="[Text]" custT="1"/>
      <dgm:spPr/>
      <dgm:t>
        <a:bodyPr/>
        <a:lstStyle/>
        <a:p>
          <a:pPr algn="r"/>
          <a:r>
            <a:rPr lang="en-IN" sz="2400" dirty="0">
              <a:latin typeface="Fira Sans" panose="020B0503050000020004" pitchFamily="34" charset="0"/>
            </a:rPr>
            <a:t>Online</a:t>
          </a:r>
        </a:p>
        <a:p>
          <a:pPr algn="r"/>
          <a:r>
            <a:rPr lang="en-IN" sz="2400" dirty="0">
              <a:latin typeface="Fira Sans" panose="020B0503050000020004" pitchFamily="34" charset="0"/>
            </a:rPr>
            <a:t>consultation</a:t>
          </a:r>
          <a:endParaRPr lang="en-IN" sz="5400" dirty="0">
            <a:latin typeface="Fira Sans" panose="020B0503050000020004" pitchFamily="34" charset="0"/>
          </a:endParaRPr>
        </a:p>
      </dgm:t>
    </dgm:pt>
    <dgm:pt modelId="{83FCDA26-22DA-4FB1-8937-B4ED2E443945}" type="parTrans" cxnId="{DD426C8B-390E-46FA-8FBF-AD562D0A9157}">
      <dgm:prSet/>
      <dgm:spPr/>
      <dgm:t>
        <a:bodyPr/>
        <a:lstStyle/>
        <a:p>
          <a:endParaRPr lang="en-IN"/>
        </a:p>
      </dgm:t>
    </dgm:pt>
    <dgm:pt modelId="{C4EEDBF0-3B3F-492E-907A-928898CE8F5C}" type="sibTrans" cxnId="{DD426C8B-390E-46FA-8FBF-AD562D0A9157}">
      <dgm:prSet/>
      <dgm:spPr/>
      <dgm:t>
        <a:bodyPr/>
        <a:lstStyle/>
        <a:p>
          <a:endParaRPr lang="en-IN"/>
        </a:p>
      </dgm:t>
    </dgm:pt>
    <dgm:pt modelId="{97E46362-AF10-4EFD-8F5D-1C6CF3C896C9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No more hassle of travelling – with a diagnosis already done, just discuss the treatment online</a:t>
          </a:r>
          <a:endParaRPr lang="en-IN" sz="6000" dirty="0">
            <a:latin typeface="Fira Sans" panose="020B0503050000020004" pitchFamily="34" charset="0"/>
          </a:endParaRPr>
        </a:p>
      </dgm:t>
    </dgm:pt>
    <dgm:pt modelId="{8A155579-0539-4065-9E09-F2EA68F25358}" type="parTrans" cxnId="{CDE660E7-E2E7-43A7-8A73-E5842872CE2C}">
      <dgm:prSet/>
      <dgm:spPr/>
      <dgm:t>
        <a:bodyPr/>
        <a:lstStyle/>
        <a:p>
          <a:endParaRPr lang="en-IN"/>
        </a:p>
      </dgm:t>
    </dgm:pt>
    <dgm:pt modelId="{4C39E419-B2AA-4219-B35C-5516383C5C54}" type="sibTrans" cxnId="{CDE660E7-E2E7-43A7-8A73-E5842872CE2C}">
      <dgm:prSet/>
      <dgm:spPr/>
      <dgm:t>
        <a:bodyPr/>
        <a:lstStyle/>
        <a:p>
          <a:endParaRPr lang="en-IN"/>
        </a:p>
      </dgm:t>
    </dgm:pt>
    <dgm:pt modelId="{E2562C17-42C1-4F86-B5A4-4ED4BF544542}">
      <dgm:prSet phldrT="[Text]" custT="1"/>
      <dgm:spPr/>
      <dgm:t>
        <a:bodyPr/>
        <a:lstStyle/>
        <a:p>
          <a:r>
            <a:rPr lang="en-IN" sz="2400" dirty="0">
              <a:latin typeface="Fira Sans" panose="020B0503050000020004" pitchFamily="34" charset="0"/>
            </a:rPr>
            <a:t>Multi-user login</a:t>
          </a:r>
        </a:p>
      </dgm:t>
    </dgm:pt>
    <dgm:pt modelId="{6883309C-95A5-48EF-A5C8-BA046E1F415C}" type="parTrans" cxnId="{F712F3D9-6DBF-4165-88B4-3519987BAA37}">
      <dgm:prSet/>
      <dgm:spPr/>
      <dgm:t>
        <a:bodyPr/>
        <a:lstStyle/>
        <a:p>
          <a:endParaRPr lang="en-IN"/>
        </a:p>
      </dgm:t>
    </dgm:pt>
    <dgm:pt modelId="{803ED731-0E03-4C8F-B5FD-C2D10E45EFAA}" type="sibTrans" cxnId="{F712F3D9-6DBF-4165-88B4-3519987BAA37}">
      <dgm:prSet/>
      <dgm:spPr/>
      <dgm:t>
        <a:bodyPr/>
        <a:lstStyle/>
        <a:p>
          <a:endParaRPr lang="en-IN"/>
        </a:p>
      </dgm:t>
    </dgm:pt>
    <dgm:pt modelId="{01690946-F35B-4B97-8938-F0D90AC60F7D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One-stop app for patients, technicians, nurses and doctors</a:t>
          </a:r>
          <a:endParaRPr lang="en-IN" sz="4400" dirty="0">
            <a:latin typeface="Fira Sans" panose="020B0503050000020004" pitchFamily="34" charset="0"/>
          </a:endParaRPr>
        </a:p>
      </dgm:t>
    </dgm:pt>
    <dgm:pt modelId="{4D9CAA08-723E-4166-8F01-C27B42C0A3C9}" type="parTrans" cxnId="{E85D9650-ACDC-421A-A371-F9371439F46F}">
      <dgm:prSet/>
      <dgm:spPr/>
      <dgm:t>
        <a:bodyPr/>
        <a:lstStyle/>
        <a:p>
          <a:endParaRPr lang="en-IN"/>
        </a:p>
      </dgm:t>
    </dgm:pt>
    <dgm:pt modelId="{053C3BE8-D96C-44C1-8B86-979A6FF0EBD3}" type="sibTrans" cxnId="{E85D9650-ACDC-421A-A371-F9371439F46F}">
      <dgm:prSet/>
      <dgm:spPr/>
      <dgm:t>
        <a:bodyPr/>
        <a:lstStyle/>
        <a:p>
          <a:endParaRPr lang="en-IN"/>
        </a:p>
      </dgm:t>
    </dgm:pt>
    <dgm:pt modelId="{E93EA67D-E792-4961-B33E-2E1DFFAC6643}">
      <dgm:prSet phldrT="[Text]" custT="1"/>
      <dgm:spPr/>
      <dgm:t>
        <a:bodyPr/>
        <a:lstStyle/>
        <a:p>
          <a:r>
            <a:rPr lang="en-IN" sz="2400" dirty="0">
              <a:latin typeface="Fira Sans" panose="020B0503050000020004" pitchFamily="34" charset="0"/>
            </a:rPr>
            <a:t>Easily acquired images</a:t>
          </a:r>
        </a:p>
      </dgm:t>
    </dgm:pt>
    <dgm:pt modelId="{71B02064-5A1C-462A-9B16-0A9B3761318E}" type="sibTrans" cxnId="{5C474A50-C266-4C55-95E3-C7CF9E870809}">
      <dgm:prSet/>
      <dgm:spPr/>
      <dgm:t>
        <a:bodyPr/>
        <a:lstStyle/>
        <a:p>
          <a:endParaRPr lang="en-IN"/>
        </a:p>
      </dgm:t>
    </dgm:pt>
    <dgm:pt modelId="{1987AA37-5AEA-450F-8E12-1E6F529B35EC}" type="parTrans" cxnId="{5C474A50-C266-4C55-95E3-C7CF9E870809}">
      <dgm:prSet/>
      <dgm:spPr/>
      <dgm:t>
        <a:bodyPr/>
        <a:lstStyle/>
        <a:p>
          <a:endParaRPr lang="en-IN"/>
        </a:p>
      </dgm:t>
    </dgm:pt>
    <dgm:pt modelId="{908A4504-BC8C-4EB3-A14C-8C550AF92A07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A low-cost portable fundus camera attachable to a mobile phone captures images.</a:t>
          </a:r>
        </a:p>
      </dgm:t>
    </dgm:pt>
    <dgm:pt modelId="{0CBCACED-8FA2-421A-9E7A-5398C2E43F82}" type="sibTrans" cxnId="{CD689060-42E0-4F66-8745-E66A5E92903D}">
      <dgm:prSet/>
      <dgm:spPr/>
      <dgm:t>
        <a:bodyPr/>
        <a:lstStyle/>
        <a:p>
          <a:endParaRPr lang="en-IN"/>
        </a:p>
      </dgm:t>
    </dgm:pt>
    <dgm:pt modelId="{59718C5D-8A0A-402F-AB70-4C148FE24BA3}" type="parTrans" cxnId="{CD689060-42E0-4F66-8745-E66A5E92903D}">
      <dgm:prSet/>
      <dgm:spPr/>
      <dgm:t>
        <a:bodyPr/>
        <a:lstStyle/>
        <a:p>
          <a:endParaRPr lang="en-IN"/>
        </a:p>
      </dgm:t>
    </dgm:pt>
    <dgm:pt modelId="{10E7152B-2507-4880-B519-E2D345A564E7}">
      <dgm:prSet phldrT="[Text]" custT="1"/>
      <dgm:spPr/>
      <dgm:t>
        <a:bodyPr/>
        <a:lstStyle/>
        <a:p>
          <a:r>
            <a:rPr lang="en-IN" sz="2400" dirty="0">
              <a:latin typeface="Fira Sans" panose="020B0503050000020004" pitchFamily="34" charset="0"/>
            </a:rPr>
            <a:t>ML-assisted diagnosis</a:t>
          </a:r>
        </a:p>
      </dgm:t>
    </dgm:pt>
    <dgm:pt modelId="{672722B4-04BD-40D6-8458-8C40D3F79B70}" type="parTrans" cxnId="{0710AFCE-F731-4745-AB20-60E1D5B45CE9}">
      <dgm:prSet/>
      <dgm:spPr/>
      <dgm:t>
        <a:bodyPr/>
        <a:lstStyle/>
        <a:p>
          <a:endParaRPr lang="en-IN"/>
        </a:p>
      </dgm:t>
    </dgm:pt>
    <dgm:pt modelId="{D21B9783-AA7B-41BA-A7DA-FB9AC372BB74}" type="sibTrans" cxnId="{0710AFCE-F731-4745-AB20-60E1D5B45CE9}">
      <dgm:prSet/>
      <dgm:spPr/>
      <dgm:t>
        <a:bodyPr/>
        <a:lstStyle/>
        <a:p>
          <a:endParaRPr lang="en-IN"/>
        </a:p>
      </dgm:t>
    </dgm:pt>
    <dgm:pt modelId="{E059A0A6-48A0-4F8F-9C1F-AF12E46024E5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Disease detection using AI from scans and patient history</a:t>
          </a:r>
        </a:p>
      </dgm:t>
    </dgm:pt>
    <dgm:pt modelId="{75A93B8D-0783-4A65-AFFC-9CEF6966CB7E}" type="parTrans" cxnId="{73DE3253-B443-4767-BBFC-E39369BFE5C9}">
      <dgm:prSet/>
      <dgm:spPr/>
      <dgm:t>
        <a:bodyPr/>
        <a:lstStyle/>
        <a:p>
          <a:endParaRPr lang="en-IN"/>
        </a:p>
      </dgm:t>
    </dgm:pt>
    <dgm:pt modelId="{3A8E9F5B-67CF-4686-B055-80979B673FCD}" type="sibTrans" cxnId="{73DE3253-B443-4767-BBFC-E39369BFE5C9}">
      <dgm:prSet/>
      <dgm:spPr/>
      <dgm:t>
        <a:bodyPr/>
        <a:lstStyle/>
        <a:p>
          <a:endParaRPr lang="en-IN"/>
        </a:p>
      </dgm:t>
    </dgm:pt>
    <dgm:pt modelId="{4134997A-F9DD-488A-8A72-42A91B561815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Tentative diagnosis saves doctor’s time</a:t>
          </a:r>
        </a:p>
      </dgm:t>
    </dgm:pt>
    <dgm:pt modelId="{FE8A7CE0-7FBE-4ADD-AF53-4A051FE2CADE}" type="parTrans" cxnId="{B574B64E-6397-4259-BDCF-5BEA5E650680}">
      <dgm:prSet/>
      <dgm:spPr/>
      <dgm:t>
        <a:bodyPr/>
        <a:lstStyle/>
        <a:p>
          <a:endParaRPr lang="en-IN"/>
        </a:p>
      </dgm:t>
    </dgm:pt>
    <dgm:pt modelId="{6C76C4CB-20DA-4F70-AB37-941AE077AFBA}" type="sibTrans" cxnId="{B574B64E-6397-4259-BDCF-5BEA5E650680}">
      <dgm:prSet/>
      <dgm:spPr/>
      <dgm:t>
        <a:bodyPr/>
        <a:lstStyle/>
        <a:p>
          <a:endParaRPr lang="en-IN"/>
        </a:p>
      </dgm:t>
    </dgm:pt>
    <dgm:pt modelId="{E439E340-7E15-4EDB-9FBE-825FB4E6CA50}">
      <dgm:prSet phldrT="[Text]" custT="1"/>
      <dgm:spPr/>
      <dgm:t>
        <a:bodyPr/>
        <a:lstStyle/>
        <a:p>
          <a:r>
            <a:rPr lang="en-IN" sz="2400" dirty="0">
              <a:latin typeface="Fira Sans" panose="020B0503050000020004" pitchFamily="34" charset="0"/>
            </a:rPr>
            <a:t>One-stop solution for all vision tests</a:t>
          </a:r>
        </a:p>
      </dgm:t>
    </dgm:pt>
    <dgm:pt modelId="{8E117D1E-527A-4838-9F00-15188D581ED5}" type="parTrans" cxnId="{75622587-AF08-4AB3-88A6-657F253F2A27}">
      <dgm:prSet/>
      <dgm:spPr/>
      <dgm:t>
        <a:bodyPr/>
        <a:lstStyle/>
        <a:p>
          <a:endParaRPr lang="en-IN"/>
        </a:p>
      </dgm:t>
    </dgm:pt>
    <dgm:pt modelId="{EDA7459B-F96B-4957-B59C-EB924A745B3E}" type="sibTrans" cxnId="{75622587-AF08-4AB3-88A6-657F253F2A27}">
      <dgm:prSet/>
      <dgm:spPr/>
      <dgm:t>
        <a:bodyPr/>
        <a:lstStyle/>
        <a:p>
          <a:endParaRPr lang="en-IN"/>
        </a:p>
      </dgm:t>
    </dgm:pt>
    <dgm:pt modelId="{99FA6B54-51F3-4D75-9C56-0187ED684EE3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Integrated vision tests reduce the need for multiple equipment</a:t>
          </a:r>
        </a:p>
      </dgm:t>
    </dgm:pt>
    <dgm:pt modelId="{C20487F2-41D7-4C17-93C7-4A1DDBE46DCE}" type="parTrans" cxnId="{3B471CC0-39D1-42C2-924D-DFFC98A6D6B6}">
      <dgm:prSet/>
      <dgm:spPr/>
      <dgm:t>
        <a:bodyPr/>
        <a:lstStyle/>
        <a:p>
          <a:endParaRPr lang="en-IN"/>
        </a:p>
      </dgm:t>
    </dgm:pt>
    <dgm:pt modelId="{D95301F6-D2B9-42F6-9404-10F27DD06351}" type="sibTrans" cxnId="{3B471CC0-39D1-42C2-924D-DFFC98A6D6B6}">
      <dgm:prSet/>
      <dgm:spPr/>
      <dgm:t>
        <a:bodyPr/>
        <a:lstStyle/>
        <a:p>
          <a:endParaRPr lang="en-IN"/>
        </a:p>
      </dgm:t>
    </dgm:pt>
    <dgm:pt modelId="{04B6FF81-B274-4F2F-A27B-317636FCB469}">
      <dgm:prSet phldrT="[Text]" custT="1"/>
      <dgm:spPr/>
      <dgm:t>
        <a:bodyPr/>
        <a:lstStyle/>
        <a:p>
          <a:r>
            <a:rPr lang="en-IN" sz="2400" dirty="0">
              <a:latin typeface="Fira Sans" panose="020B0503050000020004" pitchFamily="34" charset="0"/>
            </a:rPr>
            <a:t>Language customization</a:t>
          </a:r>
        </a:p>
      </dgm:t>
    </dgm:pt>
    <dgm:pt modelId="{2A7969FA-56E6-4F6D-8213-E94F9D5BA1A1}" type="parTrans" cxnId="{BCBBE852-174E-40E7-86ED-03B41747082B}">
      <dgm:prSet/>
      <dgm:spPr/>
      <dgm:t>
        <a:bodyPr/>
        <a:lstStyle/>
        <a:p>
          <a:endParaRPr lang="en-IN"/>
        </a:p>
      </dgm:t>
    </dgm:pt>
    <dgm:pt modelId="{3FB266BD-99C2-4C68-8568-EB4445B39CFA}" type="sibTrans" cxnId="{BCBBE852-174E-40E7-86ED-03B41747082B}">
      <dgm:prSet/>
      <dgm:spPr/>
      <dgm:t>
        <a:bodyPr/>
        <a:lstStyle/>
        <a:p>
          <a:endParaRPr lang="en-IN"/>
        </a:p>
      </dgm:t>
    </dgm:pt>
    <dgm:pt modelId="{2B9614D9-38D4-4139-90D3-80C9DF631EB4}">
      <dgm:prSet phldrT="[Text]" custT="1"/>
      <dgm:spPr/>
      <dgm:t>
        <a:bodyPr/>
        <a:lstStyle/>
        <a:p>
          <a:r>
            <a:rPr lang="en-IN" sz="2000" dirty="0">
              <a:latin typeface="Fira Sans" panose="020B0503050000020004" pitchFamily="34" charset="0"/>
            </a:rPr>
            <a:t>Choose regional languages</a:t>
          </a:r>
        </a:p>
      </dgm:t>
    </dgm:pt>
    <dgm:pt modelId="{DD0888D6-0735-455D-9BD8-1162BA57B849}" type="parTrans" cxnId="{65C3ACAC-60A4-4F62-A4D2-038412BF03F3}">
      <dgm:prSet/>
      <dgm:spPr/>
      <dgm:t>
        <a:bodyPr/>
        <a:lstStyle/>
        <a:p>
          <a:endParaRPr lang="en-IN"/>
        </a:p>
      </dgm:t>
    </dgm:pt>
    <dgm:pt modelId="{55052813-993D-4D62-B47D-79DF17E4F81C}" type="sibTrans" cxnId="{65C3ACAC-60A4-4F62-A4D2-038412BF03F3}">
      <dgm:prSet/>
      <dgm:spPr/>
      <dgm:t>
        <a:bodyPr/>
        <a:lstStyle/>
        <a:p>
          <a:endParaRPr lang="en-IN"/>
        </a:p>
      </dgm:t>
    </dgm:pt>
    <dgm:pt modelId="{24C71392-CDE1-4D5C-AC91-9DD776CA893E}" type="pres">
      <dgm:prSet presAssocID="{82FDDE1B-1A8E-466F-B754-C754F0AC0E12}" presName="Name0" presStyleCnt="0">
        <dgm:presLayoutVars>
          <dgm:dir/>
          <dgm:animLvl val="lvl"/>
          <dgm:resizeHandles val="exact"/>
        </dgm:presLayoutVars>
      </dgm:prSet>
      <dgm:spPr/>
    </dgm:pt>
    <dgm:pt modelId="{333B0583-F5ED-4335-AF98-B110ABED522B}" type="pres">
      <dgm:prSet presAssocID="{E2562C17-42C1-4F86-B5A4-4ED4BF544542}" presName="linNode" presStyleCnt="0"/>
      <dgm:spPr/>
    </dgm:pt>
    <dgm:pt modelId="{D865E977-B907-4824-8D43-2B755E4D458E}" type="pres">
      <dgm:prSet presAssocID="{E2562C17-42C1-4F86-B5A4-4ED4BF544542}" presName="parTx" presStyleLbl="revTx" presStyleIdx="0" presStyleCnt="6">
        <dgm:presLayoutVars>
          <dgm:chMax val="1"/>
          <dgm:bulletEnabled val="1"/>
        </dgm:presLayoutVars>
      </dgm:prSet>
      <dgm:spPr/>
    </dgm:pt>
    <dgm:pt modelId="{8BD9D1E8-6C71-429A-85B2-324A5C35F03A}" type="pres">
      <dgm:prSet presAssocID="{E2562C17-42C1-4F86-B5A4-4ED4BF544542}" presName="bracket" presStyleLbl="parChTrans1D1" presStyleIdx="0" presStyleCnt="6"/>
      <dgm:spPr/>
    </dgm:pt>
    <dgm:pt modelId="{DD4D9907-C734-4425-AA0F-7AE3E40A4C4B}" type="pres">
      <dgm:prSet presAssocID="{E2562C17-42C1-4F86-B5A4-4ED4BF544542}" presName="spH" presStyleCnt="0"/>
      <dgm:spPr/>
    </dgm:pt>
    <dgm:pt modelId="{D72AC2C7-ACE7-491C-AE5F-06FD048525EB}" type="pres">
      <dgm:prSet presAssocID="{E2562C17-42C1-4F86-B5A4-4ED4BF544542}" presName="desTx" presStyleLbl="node1" presStyleIdx="0" presStyleCnt="6">
        <dgm:presLayoutVars>
          <dgm:bulletEnabled val="1"/>
        </dgm:presLayoutVars>
      </dgm:prSet>
      <dgm:spPr/>
    </dgm:pt>
    <dgm:pt modelId="{2BEF4019-C4D0-47F6-BCC0-EEDA5E3C9BA5}" type="pres">
      <dgm:prSet presAssocID="{803ED731-0E03-4C8F-B5FD-C2D10E45EFAA}" presName="spV" presStyleCnt="0"/>
      <dgm:spPr/>
    </dgm:pt>
    <dgm:pt modelId="{1CA9D233-8D55-4AEE-B596-42B28C069AB2}" type="pres">
      <dgm:prSet presAssocID="{E93EA67D-E792-4961-B33E-2E1DFFAC6643}" presName="linNode" presStyleCnt="0"/>
      <dgm:spPr/>
    </dgm:pt>
    <dgm:pt modelId="{3974EA8B-F0F3-4952-AA91-66AAAB39F112}" type="pres">
      <dgm:prSet presAssocID="{E93EA67D-E792-4961-B33E-2E1DFFAC6643}" presName="parTx" presStyleLbl="revTx" presStyleIdx="1" presStyleCnt="6">
        <dgm:presLayoutVars>
          <dgm:chMax val="1"/>
          <dgm:bulletEnabled val="1"/>
        </dgm:presLayoutVars>
      </dgm:prSet>
      <dgm:spPr/>
    </dgm:pt>
    <dgm:pt modelId="{27E54CD4-C020-4351-92B1-117A6F1F744F}" type="pres">
      <dgm:prSet presAssocID="{E93EA67D-E792-4961-B33E-2E1DFFAC6643}" presName="bracket" presStyleLbl="parChTrans1D1" presStyleIdx="1" presStyleCnt="6"/>
      <dgm:spPr/>
    </dgm:pt>
    <dgm:pt modelId="{44661353-52AD-42E1-9448-F2DB380F2C60}" type="pres">
      <dgm:prSet presAssocID="{E93EA67D-E792-4961-B33E-2E1DFFAC6643}" presName="spH" presStyleCnt="0"/>
      <dgm:spPr/>
    </dgm:pt>
    <dgm:pt modelId="{A8896E5F-A8AF-4AE1-8986-509E0C81F151}" type="pres">
      <dgm:prSet presAssocID="{E93EA67D-E792-4961-B33E-2E1DFFAC6643}" presName="desTx" presStyleLbl="node1" presStyleIdx="1" presStyleCnt="6">
        <dgm:presLayoutVars>
          <dgm:bulletEnabled val="1"/>
        </dgm:presLayoutVars>
      </dgm:prSet>
      <dgm:spPr/>
    </dgm:pt>
    <dgm:pt modelId="{862E3079-A26C-4070-8B40-AF25027CCC3B}" type="pres">
      <dgm:prSet presAssocID="{71B02064-5A1C-462A-9B16-0A9B3761318E}" presName="spV" presStyleCnt="0"/>
      <dgm:spPr/>
    </dgm:pt>
    <dgm:pt modelId="{6D49E729-88EF-4909-BCA0-7C2328505AEA}" type="pres">
      <dgm:prSet presAssocID="{10E7152B-2507-4880-B519-E2D345A564E7}" presName="linNode" presStyleCnt="0"/>
      <dgm:spPr/>
    </dgm:pt>
    <dgm:pt modelId="{1A1E0A23-00B6-4E60-863F-4B52689A3973}" type="pres">
      <dgm:prSet presAssocID="{10E7152B-2507-4880-B519-E2D345A564E7}" presName="parTx" presStyleLbl="revTx" presStyleIdx="2" presStyleCnt="6">
        <dgm:presLayoutVars>
          <dgm:chMax val="1"/>
          <dgm:bulletEnabled val="1"/>
        </dgm:presLayoutVars>
      </dgm:prSet>
      <dgm:spPr/>
    </dgm:pt>
    <dgm:pt modelId="{22100520-5175-4E11-AE3C-55A55EF6C764}" type="pres">
      <dgm:prSet presAssocID="{10E7152B-2507-4880-B519-E2D345A564E7}" presName="bracket" presStyleLbl="parChTrans1D1" presStyleIdx="2" presStyleCnt="6"/>
      <dgm:spPr/>
    </dgm:pt>
    <dgm:pt modelId="{C52C67DB-8CB1-4BCE-A1FF-3787297793A5}" type="pres">
      <dgm:prSet presAssocID="{10E7152B-2507-4880-B519-E2D345A564E7}" presName="spH" presStyleCnt="0"/>
      <dgm:spPr/>
    </dgm:pt>
    <dgm:pt modelId="{97CAF7DC-18D9-4F8B-BD4E-44CD0F3E70A0}" type="pres">
      <dgm:prSet presAssocID="{10E7152B-2507-4880-B519-E2D345A564E7}" presName="desTx" presStyleLbl="node1" presStyleIdx="2" presStyleCnt="6">
        <dgm:presLayoutVars>
          <dgm:bulletEnabled val="1"/>
        </dgm:presLayoutVars>
      </dgm:prSet>
      <dgm:spPr/>
    </dgm:pt>
    <dgm:pt modelId="{1311082F-8258-401D-9ABC-031E963A21F4}" type="pres">
      <dgm:prSet presAssocID="{D21B9783-AA7B-41BA-A7DA-FB9AC372BB74}" presName="spV" presStyleCnt="0"/>
      <dgm:spPr/>
    </dgm:pt>
    <dgm:pt modelId="{EAD4E6CE-B84E-46FA-B0D5-482AF88F0108}" type="pres">
      <dgm:prSet presAssocID="{E439E340-7E15-4EDB-9FBE-825FB4E6CA50}" presName="linNode" presStyleCnt="0"/>
      <dgm:spPr/>
    </dgm:pt>
    <dgm:pt modelId="{B651F8EE-61A6-4798-A347-76C0B3A13292}" type="pres">
      <dgm:prSet presAssocID="{E439E340-7E15-4EDB-9FBE-825FB4E6CA50}" presName="parTx" presStyleLbl="revTx" presStyleIdx="3" presStyleCnt="6">
        <dgm:presLayoutVars>
          <dgm:chMax val="1"/>
          <dgm:bulletEnabled val="1"/>
        </dgm:presLayoutVars>
      </dgm:prSet>
      <dgm:spPr/>
    </dgm:pt>
    <dgm:pt modelId="{8964F6C2-BFC5-49BB-B70C-2A3C75E522AC}" type="pres">
      <dgm:prSet presAssocID="{E439E340-7E15-4EDB-9FBE-825FB4E6CA50}" presName="bracket" presStyleLbl="parChTrans1D1" presStyleIdx="3" presStyleCnt="6"/>
      <dgm:spPr/>
    </dgm:pt>
    <dgm:pt modelId="{0CC053C2-209D-4764-92A2-B52FA2D285E7}" type="pres">
      <dgm:prSet presAssocID="{E439E340-7E15-4EDB-9FBE-825FB4E6CA50}" presName="spH" presStyleCnt="0"/>
      <dgm:spPr/>
    </dgm:pt>
    <dgm:pt modelId="{BFFE0396-1B68-468A-84FA-675C78739A42}" type="pres">
      <dgm:prSet presAssocID="{E439E340-7E15-4EDB-9FBE-825FB4E6CA50}" presName="desTx" presStyleLbl="node1" presStyleIdx="3" presStyleCnt="6">
        <dgm:presLayoutVars>
          <dgm:bulletEnabled val="1"/>
        </dgm:presLayoutVars>
      </dgm:prSet>
      <dgm:spPr/>
    </dgm:pt>
    <dgm:pt modelId="{DF2003B6-1F5D-45A2-9FAB-5DE99DEE060B}" type="pres">
      <dgm:prSet presAssocID="{EDA7459B-F96B-4957-B59C-EB924A745B3E}" presName="spV" presStyleCnt="0"/>
      <dgm:spPr/>
    </dgm:pt>
    <dgm:pt modelId="{F0DB38E8-A830-42A2-A381-8A19F780A569}" type="pres">
      <dgm:prSet presAssocID="{C43BE698-B472-4724-BD58-5D3B60C7D74F}" presName="linNode" presStyleCnt="0"/>
      <dgm:spPr/>
    </dgm:pt>
    <dgm:pt modelId="{1B8EFC3F-E447-4B92-A978-9F8FC62E9008}" type="pres">
      <dgm:prSet presAssocID="{C43BE698-B472-4724-BD58-5D3B60C7D74F}" presName="parTx" presStyleLbl="revTx" presStyleIdx="4" presStyleCnt="6" custScaleX="99355">
        <dgm:presLayoutVars>
          <dgm:chMax val="1"/>
          <dgm:bulletEnabled val="1"/>
        </dgm:presLayoutVars>
      </dgm:prSet>
      <dgm:spPr/>
    </dgm:pt>
    <dgm:pt modelId="{C6A692EC-55D3-4C00-BB52-A13D8F762AE1}" type="pres">
      <dgm:prSet presAssocID="{C43BE698-B472-4724-BD58-5D3B60C7D74F}" presName="bracket" presStyleLbl="parChTrans1D1" presStyleIdx="4" presStyleCnt="6"/>
      <dgm:spPr/>
    </dgm:pt>
    <dgm:pt modelId="{53343134-41D9-4265-9683-AEFDCD64F65F}" type="pres">
      <dgm:prSet presAssocID="{C43BE698-B472-4724-BD58-5D3B60C7D74F}" presName="spH" presStyleCnt="0"/>
      <dgm:spPr/>
    </dgm:pt>
    <dgm:pt modelId="{8F9ED53F-93F8-4C38-9C88-2BB39FEA01DB}" type="pres">
      <dgm:prSet presAssocID="{C43BE698-B472-4724-BD58-5D3B60C7D74F}" presName="desTx" presStyleLbl="node1" presStyleIdx="4" presStyleCnt="6">
        <dgm:presLayoutVars>
          <dgm:bulletEnabled val="1"/>
        </dgm:presLayoutVars>
      </dgm:prSet>
      <dgm:spPr/>
    </dgm:pt>
    <dgm:pt modelId="{2A7938EA-12FA-4018-BA01-C3B9F7991305}" type="pres">
      <dgm:prSet presAssocID="{C4EEDBF0-3B3F-492E-907A-928898CE8F5C}" presName="spV" presStyleCnt="0"/>
      <dgm:spPr/>
    </dgm:pt>
    <dgm:pt modelId="{87341CA8-3C19-4A71-A6D5-BD4F052553B0}" type="pres">
      <dgm:prSet presAssocID="{04B6FF81-B274-4F2F-A27B-317636FCB469}" presName="linNode" presStyleCnt="0"/>
      <dgm:spPr/>
    </dgm:pt>
    <dgm:pt modelId="{0AE62574-3BD6-409A-A3DF-A87B0F160A02}" type="pres">
      <dgm:prSet presAssocID="{04B6FF81-B274-4F2F-A27B-317636FCB469}" presName="parTx" presStyleLbl="revTx" presStyleIdx="5" presStyleCnt="6">
        <dgm:presLayoutVars>
          <dgm:chMax val="1"/>
          <dgm:bulletEnabled val="1"/>
        </dgm:presLayoutVars>
      </dgm:prSet>
      <dgm:spPr/>
    </dgm:pt>
    <dgm:pt modelId="{D4BDC220-932C-4554-8D3D-A2ED39D3E5E8}" type="pres">
      <dgm:prSet presAssocID="{04B6FF81-B274-4F2F-A27B-317636FCB469}" presName="bracket" presStyleLbl="parChTrans1D1" presStyleIdx="5" presStyleCnt="6"/>
      <dgm:spPr/>
    </dgm:pt>
    <dgm:pt modelId="{93E70D82-EE77-41EB-8395-F6065EC6BCD1}" type="pres">
      <dgm:prSet presAssocID="{04B6FF81-B274-4F2F-A27B-317636FCB469}" presName="spH" presStyleCnt="0"/>
      <dgm:spPr/>
    </dgm:pt>
    <dgm:pt modelId="{0F1A9B77-805D-41C5-AE70-5B992F85DE4D}" type="pres">
      <dgm:prSet presAssocID="{04B6FF81-B274-4F2F-A27B-317636FCB469}" presName="desTx" presStyleLbl="node1" presStyleIdx="5" presStyleCnt="6">
        <dgm:presLayoutVars>
          <dgm:bulletEnabled val="1"/>
        </dgm:presLayoutVars>
      </dgm:prSet>
      <dgm:spPr/>
    </dgm:pt>
  </dgm:ptLst>
  <dgm:cxnLst>
    <dgm:cxn modelId="{2BCBE50F-8566-4A5B-8200-1AF43DACB383}" type="presOf" srcId="{E059A0A6-48A0-4F8F-9C1F-AF12E46024E5}" destId="{97CAF7DC-18D9-4F8B-BD4E-44CD0F3E70A0}" srcOrd="0" destOrd="0" presId="urn:diagrams.loki3.com/BracketList"/>
    <dgm:cxn modelId="{B0888B2A-0F5A-4CFE-B023-D40CB323F687}" type="presOf" srcId="{E439E340-7E15-4EDB-9FBE-825FB4E6CA50}" destId="{B651F8EE-61A6-4798-A347-76C0B3A13292}" srcOrd="0" destOrd="0" presId="urn:diagrams.loki3.com/BracketList"/>
    <dgm:cxn modelId="{156A4F2B-702E-4CB7-B473-2C00F8E7EF76}" type="presOf" srcId="{82FDDE1B-1A8E-466F-B754-C754F0AC0E12}" destId="{24C71392-CDE1-4D5C-AC91-9DD776CA893E}" srcOrd="0" destOrd="0" presId="urn:diagrams.loki3.com/BracketList"/>
    <dgm:cxn modelId="{0B07EC30-2C83-4C66-8D97-9B02EBBF43AD}" type="presOf" srcId="{4134997A-F9DD-488A-8A72-42A91B561815}" destId="{97CAF7DC-18D9-4F8B-BD4E-44CD0F3E70A0}" srcOrd="0" destOrd="1" presId="urn:diagrams.loki3.com/BracketList"/>
    <dgm:cxn modelId="{33AA4D36-E712-480D-836E-8D401ACE6724}" type="presOf" srcId="{C43BE698-B472-4724-BD58-5D3B60C7D74F}" destId="{1B8EFC3F-E447-4B92-A978-9F8FC62E9008}" srcOrd="0" destOrd="0" presId="urn:diagrams.loki3.com/BracketList"/>
    <dgm:cxn modelId="{CD689060-42E0-4F66-8745-E66A5E92903D}" srcId="{E93EA67D-E792-4961-B33E-2E1DFFAC6643}" destId="{908A4504-BC8C-4EB3-A14C-8C550AF92A07}" srcOrd="0" destOrd="0" parTransId="{59718C5D-8A0A-402F-AB70-4C148FE24BA3}" sibTransId="{0CBCACED-8FA2-421A-9E7A-5398C2E43F82}"/>
    <dgm:cxn modelId="{CB37CA42-4A7E-4D6C-8315-D8105BCF3D52}" type="presOf" srcId="{99FA6B54-51F3-4D75-9C56-0187ED684EE3}" destId="{BFFE0396-1B68-468A-84FA-675C78739A42}" srcOrd="0" destOrd="0" presId="urn:diagrams.loki3.com/BracketList"/>
    <dgm:cxn modelId="{B574B64E-6397-4259-BDCF-5BEA5E650680}" srcId="{10E7152B-2507-4880-B519-E2D345A564E7}" destId="{4134997A-F9DD-488A-8A72-42A91B561815}" srcOrd="1" destOrd="0" parTransId="{FE8A7CE0-7FBE-4ADD-AF53-4A051FE2CADE}" sibTransId="{6C76C4CB-20DA-4F70-AB37-941AE077AFBA}"/>
    <dgm:cxn modelId="{5C474A50-C266-4C55-95E3-C7CF9E870809}" srcId="{82FDDE1B-1A8E-466F-B754-C754F0AC0E12}" destId="{E93EA67D-E792-4961-B33E-2E1DFFAC6643}" srcOrd="1" destOrd="0" parTransId="{1987AA37-5AEA-450F-8E12-1E6F529B35EC}" sibTransId="{71B02064-5A1C-462A-9B16-0A9B3761318E}"/>
    <dgm:cxn modelId="{E85D9650-ACDC-421A-A371-F9371439F46F}" srcId="{E2562C17-42C1-4F86-B5A4-4ED4BF544542}" destId="{01690946-F35B-4B97-8938-F0D90AC60F7D}" srcOrd="0" destOrd="0" parTransId="{4D9CAA08-723E-4166-8F01-C27B42C0A3C9}" sibTransId="{053C3BE8-D96C-44C1-8B86-979A6FF0EBD3}"/>
    <dgm:cxn modelId="{BCBBE852-174E-40E7-86ED-03B41747082B}" srcId="{82FDDE1B-1A8E-466F-B754-C754F0AC0E12}" destId="{04B6FF81-B274-4F2F-A27B-317636FCB469}" srcOrd="5" destOrd="0" parTransId="{2A7969FA-56E6-4F6D-8213-E94F9D5BA1A1}" sibTransId="{3FB266BD-99C2-4C68-8568-EB4445B39CFA}"/>
    <dgm:cxn modelId="{73DE3253-B443-4767-BBFC-E39369BFE5C9}" srcId="{10E7152B-2507-4880-B519-E2D345A564E7}" destId="{E059A0A6-48A0-4F8F-9C1F-AF12E46024E5}" srcOrd="0" destOrd="0" parTransId="{75A93B8D-0783-4A65-AFFC-9CEF6966CB7E}" sibTransId="{3A8E9F5B-67CF-4686-B055-80979B673FCD}"/>
    <dgm:cxn modelId="{36E91774-9AEC-4667-A9D0-69EC9AF2271C}" type="presOf" srcId="{E93EA67D-E792-4961-B33E-2E1DFFAC6643}" destId="{3974EA8B-F0F3-4952-AA91-66AAAB39F112}" srcOrd="0" destOrd="0" presId="urn:diagrams.loki3.com/BracketList"/>
    <dgm:cxn modelId="{42816B78-3258-4AC4-854F-034F5B207A50}" type="presOf" srcId="{908A4504-BC8C-4EB3-A14C-8C550AF92A07}" destId="{A8896E5F-A8AF-4AE1-8986-509E0C81F151}" srcOrd="0" destOrd="0" presId="urn:diagrams.loki3.com/BracketList"/>
    <dgm:cxn modelId="{75622587-AF08-4AB3-88A6-657F253F2A27}" srcId="{82FDDE1B-1A8E-466F-B754-C754F0AC0E12}" destId="{E439E340-7E15-4EDB-9FBE-825FB4E6CA50}" srcOrd="3" destOrd="0" parTransId="{8E117D1E-527A-4838-9F00-15188D581ED5}" sibTransId="{EDA7459B-F96B-4957-B59C-EB924A745B3E}"/>
    <dgm:cxn modelId="{DD426C8B-390E-46FA-8FBF-AD562D0A9157}" srcId="{82FDDE1B-1A8E-466F-B754-C754F0AC0E12}" destId="{C43BE698-B472-4724-BD58-5D3B60C7D74F}" srcOrd="4" destOrd="0" parTransId="{83FCDA26-22DA-4FB1-8937-B4ED2E443945}" sibTransId="{C4EEDBF0-3B3F-492E-907A-928898CE8F5C}"/>
    <dgm:cxn modelId="{65C3ACAC-60A4-4F62-A4D2-038412BF03F3}" srcId="{04B6FF81-B274-4F2F-A27B-317636FCB469}" destId="{2B9614D9-38D4-4139-90D3-80C9DF631EB4}" srcOrd="0" destOrd="0" parTransId="{DD0888D6-0735-455D-9BD8-1162BA57B849}" sibTransId="{55052813-993D-4D62-B47D-79DF17E4F81C}"/>
    <dgm:cxn modelId="{3F1235BD-80DF-49D6-B84F-05A86FF8F797}" type="presOf" srcId="{10E7152B-2507-4880-B519-E2D345A564E7}" destId="{1A1E0A23-00B6-4E60-863F-4B52689A3973}" srcOrd="0" destOrd="0" presId="urn:diagrams.loki3.com/BracketList"/>
    <dgm:cxn modelId="{3B471CC0-39D1-42C2-924D-DFFC98A6D6B6}" srcId="{E439E340-7E15-4EDB-9FBE-825FB4E6CA50}" destId="{99FA6B54-51F3-4D75-9C56-0187ED684EE3}" srcOrd="0" destOrd="0" parTransId="{C20487F2-41D7-4C17-93C7-4A1DDBE46DCE}" sibTransId="{D95301F6-D2B9-42F6-9404-10F27DD06351}"/>
    <dgm:cxn modelId="{0710AFCE-F731-4745-AB20-60E1D5B45CE9}" srcId="{82FDDE1B-1A8E-466F-B754-C754F0AC0E12}" destId="{10E7152B-2507-4880-B519-E2D345A564E7}" srcOrd="2" destOrd="0" parTransId="{672722B4-04BD-40D6-8458-8C40D3F79B70}" sibTransId="{D21B9783-AA7B-41BA-A7DA-FB9AC372BB74}"/>
    <dgm:cxn modelId="{15BF15CF-F0C7-4FED-A86E-52BEF9896971}" type="presOf" srcId="{97E46362-AF10-4EFD-8F5D-1C6CF3C896C9}" destId="{8F9ED53F-93F8-4C38-9C88-2BB39FEA01DB}" srcOrd="0" destOrd="0" presId="urn:diagrams.loki3.com/BracketList"/>
    <dgm:cxn modelId="{BE1ADCD5-7B93-4640-AACC-35880EF973B1}" type="presOf" srcId="{E2562C17-42C1-4F86-B5A4-4ED4BF544542}" destId="{D865E977-B907-4824-8D43-2B755E4D458E}" srcOrd="0" destOrd="0" presId="urn:diagrams.loki3.com/BracketList"/>
    <dgm:cxn modelId="{F712F3D9-6DBF-4165-88B4-3519987BAA37}" srcId="{82FDDE1B-1A8E-466F-B754-C754F0AC0E12}" destId="{E2562C17-42C1-4F86-B5A4-4ED4BF544542}" srcOrd="0" destOrd="0" parTransId="{6883309C-95A5-48EF-A5C8-BA046E1F415C}" sibTransId="{803ED731-0E03-4C8F-B5FD-C2D10E45EFAA}"/>
    <dgm:cxn modelId="{E4898CE4-F9FE-49BC-AA8D-8A2B8E899179}" type="presOf" srcId="{04B6FF81-B274-4F2F-A27B-317636FCB469}" destId="{0AE62574-3BD6-409A-A3DF-A87B0F160A02}" srcOrd="0" destOrd="0" presId="urn:diagrams.loki3.com/BracketList"/>
    <dgm:cxn modelId="{CDE660E7-E2E7-43A7-8A73-E5842872CE2C}" srcId="{C43BE698-B472-4724-BD58-5D3B60C7D74F}" destId="{97E46362-AF10-4EFD-8F5D-1C6CF3C896C9}" srcOrd="0" destOrd="0" parTransId="{8A155579-0539-4065-9E09-F2EA68F25358}" sibTransId="{4C39E419-B2AA-4219-B35C-5516383C5C54}"/>
    <dgm:cxn modelId="{26D422F4-1A00-4850-8565-562DA5BFEAFD}" type="presOf" srcId="{2B9614D9-38D4-4139-90D3-80C9DF631EB4}" destId="{0F1A9B77-805D-41C5-AE70-5B992F85DE4D}" srcOrd="0" destOrd="0" presId="urn:diagrams.loki3.com/BracketList"/>
    <dgm:cxn modelId="{697C01F8-88E1-4339-9C66-73CAB980B03F}" type="presOf" srcId="{01690946-F35B-4B97-8938-F0D90AC60F7D}" destId="{D72AC2C7-ACE7-491C-AE5F-06FD048525EB}" srcOrd="0" destOrd="0" presId="urn:diagrams.loki3.com/BracketList"/>
    <dgm:cxn modelId="{0BFDDA7C-6655-4443-8000-FAF627F29D6F}" type="presParOf" srcId="{24C71392-CDE1-4D5C-AC91-9DD776CA893E}" destId="{333B0583-F5ED-4335-AF98-B110ABED522B}" srcOrd="0" destOrd="0" presId="urn:diagrams.loki3.com/BracketList"/>
    <dgm:cxn modelId="{797CB56E-605C-4031-B3A3-B1AF15CDF56A}" type="presParOf" srcId="{333B0583-F5ED-4335-AF98-B110ABED522B}" destId="{D865E977-B907-4824-8D43-2B755E4D458E}" srcOrd="0" destOrd="0" presId="urn:diagrams.loki3.com/BracketList"/>
    <dgm:cxn modelId="{EC1EE2ED-A22E-4077-9E32-332A8EE509DE}" type="presParOf" srcId="{333B0583-F5ED-4335-AF98-B110ABED522B}" destId="{8BD9D1E8-6C71-429A-85B2-324A5C35F03A}" srcOrd="1" destOrd="0" presId="urn:diagrams.loki3.com/BracketList"/>
    <dgm:cxn modelId="{05CC374F-70AB-48F8-BC12-FF9B86352AC9}" type="presParOf" srcId="{333B0583-F5ED-4335-AF98-B110ABED522B}" destId="{DD4D9907-C734-4425-AA0F-7AE3E40A4C4B}" srcOrd="2" destOrd="0" presId="urn:diagrams.loki3.com/BracketList"/>
    <dgm:cxn modelId="{2F915476-A91E-4BB5-92B3-DA19387AEB5D}" type="presParOf" srcId="{333B0583-F5ED-4335-AF98-B110ABED522B}" destId="{D72AC2C7-ACE7-491C-AE5F-06FD048525EB}" srcOrd="3" destOrd="0" presId="urn:diagrams.loki3.com/BracketList"/>
    <dgm:cxn modelId="{F83C1741-9AA9-48C3-ACCA-7B97A6C806E0}" type="presParOf" srcId="{24C71392-CDE1-4D5C-AC91-9DD776CA893E}" destId="{2BEF4019-C4D0-47F6-BCC0-EEDA5E3C9BA5}" srcOrd="1" destOrd="0" presId="urn:diagrams.loki3.com/BracketList"/>
    <dgm:cxn modelId="{EDB5EAC4-E547-4981-8966-D6751532725C}" type="presParOf" srcId="{24C71392-CDE1-4D5C-AC91-9DD776CA893E}" destId="{1CA9D233-8D55-4AEE-B596-42B28C069AB2}" srcOrd="2" destOrd="0" presId="urn:diagrams.loki3.com/BracketList"/>
    <dgm:cxn modelId="{99B8C9F5-E19C-4675-86EB-50F644765A3A}" type="presParOf" srcId="{1CA9D233-8D55-4AEE-B596-42B28C069AB2}" destId="{3974EA8B-F0F3-4952-AA91-66AAAB39F112}" srcOrd="0" destOrd="0" presId="urn:diagrams.loki3.com/BracketList"/>
    <dgm:cxn modelId="{8D0DB602-C187-4D17-808D-89D28A0ABD4F}" type="presParOf" srcId="{1CA9D233-8D55-4AEE-B596-42B28C069AB2}" destId="{27E54CD4-C020-4351-92B1-117A6F1F744F}" srcOrd="1" destOrd="0" presId="urn:diagrams.loki3.com/BracketList"/>
    <dgm:cxn modelId="{1B2863FC-1019-40D4-8CE3-423D25E6C1F3}" type="presParOf" srcId="{1CA9D233-8D55-4AEE-B596-42B28C069AB2}" destId="{44661353-52AD-42E1-9448-F2DB380F2C60}" srcOrd="2" destOrd="0" presId="urn:diagrams.loki3.com/BracketList"/>
    <dgm:cxn modelId="{392AB493-0279-4DD7-81C7-4109745C25D9}" type="presParOf" srcId="{1CA9D233-8D55-4AEE-B596-42B28C069AB2}" destId="{A8896E5F-A8AF-4AE1-8986-509E0C81F151}" srcOrd="3" destOrd="0" presId="urn:diagrams.loki3.com/BracketList"/>
    <dgm:cxn modelId="{435A6BAF-FD5F-4D23-8CC9-594C904C208B}" type="presParOf" srcId="{24C71392-CDE1-4D5C-AC91-9DD776CA893E}" destId="{862E3079-A26C-4070-8B40-AF25027CCC3B}" srcOrd="3" destOrd="0" presId="urn:diagrams.loki3.com/BracketList"/>
    <dgm:cxn modelId="{EBC5F92E-3609-44FD-8371-E330BABE7374}" type="presParOf" srcId="{24C71392-CDE1-4D5C-AC91-9DD776CA893E}" destId="{6D49E729-88EF-4909-BCA0-7C2328505AEA}" srcOrd="4" destOrd="0" presId="urn:diagrams.loki3.com/BracketList"/>
    <dgm:cxn modelId="{2AE4958B-0BDC-403F-9E9E-6EF83BC061F3}" type="presParOf" srcId="{6D49E729-88EF-4909-BCA0-7C2328505AEA}" destId="{1A1E0A23-00B6-4E60-863F-4B52689A3973}" srcOrd="0" destOrd="0" presId="urn:diagrams.loki3.com/BracketList"/>
    <dgm:cxn modelId="{3FF445BD-17D1-45E2-893B-7B09D76045B2}" type="presParOf" srcId="{6D49E729-88EF-4909-BCA0-7C2328505AEA}" destId="{22100520-5175-4E11-AE3C-55A55EF6C764}" srcOrd="1" destOrd="0" presId="urn:diagrams.loki3.com/BracketList"/>
    <dgm:cxn modelId="{4D860D74-B2D5-4905-9D40-3EFC7C085FEA}" type="presParOf" srcId="{6D49E729-88EF-4909-BCA0-7C2328505AEA}" destId="{C52C67DB-8CB1-4BCE-A1FF-3787297793A5}" srcOrd="2" destOrd="0" presId="urn:diagrams.loki3.com/BracketList"/>
    <dgm:cxn modelId="{0E678FFA-2A0C-4CC4-8C54-3B954328D6DF}" type="presParOf" srcId="{6D49E729-88EF-4909-BCA0-7C2328505AEA}" destId="{97CAF7DC-18D9-4F8B-BD4E-44CD0F3E70A0}" srcOrd="3" destOrd="0" presId="urn:diagrams.loki3.com/BracketList"/>
    <dgm:cxn modelId="{7C412A57-B4CC-4C43-A976-536AEF0DFB2E}" type="presParOf" srcId="{24C71392-CDE1-4D5C-AC91-9DD776CA893E}" destId="{1311082F-8258-401D-9ABC-031E963A21F4}" srcOrd="5" destOrd="0" presId="urn:diagrams.loki3.com/BracketList"/>
    <dgm:cxn modelId="{67BFCFFE-5D0A-498F-84A7-7F2EF495E5C3}" type="presParOf" srcId="{24C71392-CDE1-4D5C-AC91-9DD776CA893E}" destId="{EAD4E6CE-B84E-46FA-B0D5-482AF88F0108}" srcOrd="6" destOrd="0" presId="urn:diagrams.loki3.com/BracketList"/>
    <dgm:cxn modelId="{EB178195-3E5A-4750-948E-F54CCAF3326C}" type="presParOf" srcId="{EAD4E6CE-B84E-46FA-B0D5-482AF88F0108}" destId="{B651F8EE-61A6-4798-A347-76C0B3A13292}" srcOrd="0" destOrd="0" presId="urn:diagrams.loki3.com/BracketList"/>
    <dgm:cxn modelId="{4744B83F-3586-4021-82B6-29879ED72B4F}" type="presParOf" srcId="{EAD4E6CE-B84E-46FA-B0D5-482AF88F0108}" destId="{8964F6C2-BFC5-49BB-B70C-2A3C75E522AC}" srcOrd="1" destOrd="0" presId="urn:diagrams.loki3.com/BracketList"/>
    <dgm:cxn modelId="{B12C5A15-8044-42DE-9AD8-1F86BC560786}" type="presParOf" srcId="{EAD4E6CE-B84E-46FA-B0D5-482AF88F0108}" destId="{0CC053C2-209D-4764-92A2-B52FA2D285E7}" srcOrd="2" destOrd="0" presId="urn:diagrams.loki3.com/BracketList"/>
    <dgm:cxn modelId="{0CA7650C-025A-4FCE-B412-0DB5453685C1}" type="presParOf" srcId="{EAD4E6CE-B84E-46FA-B0D5-482AF88F0108}" destId="{BFFE0396-1B68-468A-84FA-675C78739A42}" srcOrd="3" destOrd="0" presId="urn:diagrams.loki3.com/BracketList"/>
    <dgm:cxn modelId="{76E7C95D-8DD5-49A2-B432-3A805E3DF20A}" type="presParOf" srcId="{24C71392-CDE1-4D5C-AC91-9DD776CA893E}" destId="{DF2003B6-1F5D-45A2-9FAB-5DE99DEE060B}" srcOrd="7" destOrd="0" presId="urn:diagrams.loki3.com/BracketList"/>
    <dgm:cxn modelId="{EB7E1B25-AD91-4898-A3B3-D869652E6DFC}" type="presParOf" srcId="{24C71392-CDE1-4D5C-AC91-9DD776CA893E}" destId="{F0DB38E8-A830-42A2-A381-8A19F780A569}" srcOrd="8" destOrd="0" presId="urn:diagrams.loki3.com/BracketList"/>
    <dgm:cxn modelId="{45625DD7-C93D-4521-9EC5-AF0AB33B72A1}" type="presParOf" srcId="{F0DB38E8-A830-42A2-A381-8A19F780A569}" destId="{1B8EFC3F-E447-4B92-A978-9F8FC62E9008}" srcOrd="0" destOrd="0" presId="urn:diagrams.loki3.com/BracketList"/>
    <dgm:cxn modelId="{C34F0AEE-EC01-455F-9113-8914B4CFB0CC}" type="presParOf" srcId="{F0DB38E8-A830-42A2-A381-8A19F780A569}" destId="{C6A692EC-55D3-4C00-BB52-A13D8F762AE1}" srcOrd="1" destOrd="0" presId="urn:diagrams.loki3.com/BracketList"/>
    <dgm:cxn modelId="{D52D0083-6CD8-468F-A5DA-6F78F3EE93BD}" type="presParOf" srcId="{F0DB38E8-A830-42A2-A381-8A19F780A569}" destId="{53343134-41D9-4265-9683-AEFDCD64F65F}" srcOrd="2" destOrd="0" presId="urn:diagrams.loki3.com/BracketList"/>
    <dgm:cxn modelId="{26202EC9-ECE5-4342-86D2-AAF5817F69F2}" type="presParOf" srcId="{F0DB38E8-A830-42A2-A381-8A19F780A569}" destId="{8F9ED53F-93F8-4C38-9C88-2BB39FEA01DB}" srcOrd="3" destOrd="0" presId="urn:diagrams.loki3.com/BracketList"/>
    <dgm:cxn modelId="{0DC6625F-4CF8-4D76-A18A-8284B328BD5B}" type="presParOf" srcId="{24C71392-CDE1-4D5C-AC91-9DD776CA893E}" destId="{2A7938EA-12FA-4018-BA01-C3B9F7991305}" srcOrd="9" destOrd="0" presId="urn:diagrams.loki3.com/BracketList"/>
    <dgm:cxn modelId="{2191C8A2-1745-40E0-881E-F20E7215BC7C}" type="presParOf" srcId="{24C71392-CDE1-4D5C-AC91-9DD776CA893E}" destId="{87341CA8-3C19-4A71-A6D5-BD4F052553B0}" srcOrd="10" destOrd="0" presId="urn:diagrams.loki3.com/BracketList"/>
    <dgm:cxn modelId="{DA7FC6FF-674D-42E3-9EB2-D7E9744CE4FE}" type="presParOf" srcId="{87341CA8-3C19-4A71-A6D5-BD4F052553B0}" destId="{0AE62574-3BD6-409A-A3DF-A87B0F160A02}" srcOrd="0" destOrd="0" presId="urn:diagrams.loki3.com/BracketList"/>
    <dgm:cxn modelId="{356B2D5B-6166-4625-AB30-569F1B9CE559}" type="presParOf" srcId="{87341CA8-3C19-4A71-A6D5-BD4F052553B0}" destId="{D4BDC220-932C-4554-8D3D-A2ED39D3E5E8}" srcOrd="1" destOrd="0" presId="urn:diagrams.loki3.com/BracketList"/>
    <dgm:cxn modelId="{CB311601-1900-4197-9F8B-315D45D9CA7A}" type="presParOf" srcId="{87341CA8-3C19-4A71-A6D5-BD4F052553B0}" destId="{93E70D82-EE77-41EB-8395-F6065EC6BCD1}" srcOrd="2" destOrd="0" presId="urn:diagrams.loki3.com/BracketList"/>
    <dgm:cxn modelId="{35FBA344-2BD7-4C0A-BC27-C2C81F8FCD81}" type="presParOf" srcId="{87341CA8-3C19-4A71-A6D5-BD4F052553B0}" destId="{0F1A9B77-805D-41C5-AE70-5B992F85DE4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5E977-B907-4824-8D43-2B755E4D458E}">
      <dsp:nvSpPr>
        <dsp:cNvPr id="0" name=""/>
        <dsp:cNvSpPr/>
      </dsp:nvSpPr>
      <dsp:spPr>
        <a:xfrm>
          <a:off x="0" y="13501"/>
          <a:ext cx="2299521" cy="9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Multi-user login</a:t>
          </a:r>
        </a:p>
      </dsp:txBody>
      <dsp:txXfrm>
        <a:off x="0" y="13501"/>
        <a:ext cx="2299521" cy="930600"/>
      </dsp:txXfrm>
    </dsp:sp>
    <dsp:sp modelId="{8BD9D1E8-6C71-429A-85B2-324A5C35F03A}">
      <dsp:nvSpPr>
        <dsp:cNvPr id="0" name=""/>
        <dsp:cNvSpPr/>
      </dsp:nvSpPr>
      <dsp:spPr>
        <a:xfrm>
          <a:off x="2299520" y="13501"/>
          <a:ext cx="459904" cy="9306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AC2C7-ACE7-491C-AE5F-06FD048525EB}">
      <dsp:nvSpPr>
        <dsp:cNvPr id="0" name=""/>
        <dsp:cNvSpPr/>
      </dsp:nvSpPr>
      <dsp:spPr>
        <a:xfrm>
          <a:off x="2943386" y="13501"/>
          <a:ext cx="6254697" cy="930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One-stop app for patients, technicians, nurses and doctors</a:t>
          </a:r>
          <a:endParaRPr lang="en-IN" sz="4400" kern="1200" dirty="0">
            <a:latin typeface="Fira Sans" panose="020B0503050000020004" pitchFamily="34" charset="0"/>
          </a:endParaRPr>
        </a:p>
      </dsp:txBody>
      <dsp:txXfrm>
        <a:off x="2943386" y="13501"/>
        <a:ext cx="6254697" cy="930600"/>
      </dsp:txXfrm>
    </dsp:sp>
    <dsp:sp modelId="{3974EA8B-F0F3-4952-AA91-66AAAB39F112}">
      <dsp:nvSpPr>
        <dsp:cNvPr id="0" name=""/>
        <dsp:cNvSpPr/>
      </dsp:nvSpPr>
      <dsp:spPr>
        <a:xfrm>
          <a:off x="0" y="1113301"/>
          <a:ext cx="2299521" cy="1134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Easily acquired images</a:t>
          </a:r>
        </a:p>
      </dsp:txBody>
      <dsp:txXfrm>
        <a:off x="0" y="1113301"/>
        <a:ext cx="2299521" cy="1134168"/>
      </dsp:txXfrm>
    </dsp:sp>
    <dsp:sp modelId="{27E54CD4-C020-4351-92B1-117A6F1F744F}">
      <dsp:nvSpPr>
        <dsp:cNvPr id="0" name=""/>
        <dsp:cNvSpPr/>
      </dsp:nvSpPr>
      <dsp:spPr>
        <a:xfrm>
          <a:off x="2299520" y="1113301"/>
          <a:ext cx="459904" cy="1134168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896E5F-A8AF-4AE1-8986-509E0C81F151}">
      <dsp:nvSpPr>
        <dsp:cNvPr id="0" name=""/>
        <dsp:cNvSpPr/>
      </dsp:nvSpPr>
      <dsp:spPr>
        <a:xfrm>
          <a:off x="2943386" y="1113301"/>
          <a:ext cx="6254697" cy="1134168"/>
        </a:xfrm>
        <a:prstGeom prst="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A low-cost portable fundus camera attachable to a mobile phone captures images.</a:t>
          </a:r>
        </a:p>
      </dsp:txBody>
      <dsp:txXfrm>
        <a:off x="2943386" y="1113301"/>
        <a:ext cx="6254697" cy="1134168"/>
      </dsp:txXfrm>
    </dsp:sp>
    <dsp:sp modelId="{1A1E0A23-00B6-4E60-863F-4B52689A3973}">
      <dsp:nvSpPr>
        <dsp:cNvPr id="0" name=""/>
        <dsp:cNvSpPr/>
      </dsp:nvSpPr>
      <dsp:spPr>
        <a:xfrm>
          <a:off x="0" y="2474833"/>
          <a:ext cx="2299521" cy="9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ML-assisted diagnosis</a:t>
          </a:r>
        </a:p>
      </dsp:txBody>
      <dsp:txXfrm>
        <a:off x="0" y="2474833"/>
        <a:ext cx="2299521" cy="930600"/>
      </dsp:txXfrm>
    </dsp:sp>
    <dsp:sp modelId="{22100520-5175-4E11-AE3C-55A55EF6C764}">
      <dsp:nvSpPr>
        <dsp:cNvPr id="0" name=""/>
        <dsp:cNvSpPr/>
      </dsp:nvSpPr>
      <dsp:spPr>
        <a:xfrm>
          <a:off x="2299520" y="2416670"/>
          <a:ext cx="459904" cy="10469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AF7DC-18D9-4F8B-BD4E-44CD0F3E70A0}">
      <dsp:nvSpPr>
        <dsp:cNvPr id="0" name=""/>
        <dsp:cNvSpPr/>
      </dsp:nvSpPr>
      <dsp:spPr>
        <a:xfrm>
          <a:off x="2943386" y="2416670"/>
          <a:ext cx="6254697" cy="1046925"/>
        </a:xfrm>
        <a:prstGeom prst="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Disease detection using AI from scans and patient history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Tentative diagnosis saves doctor’s time</a:t>
          </a:r>
        </a:p>
      </dsp:txBody>
      <dsp:txXfrm>
        <a:off x="2943386" y="2416670"/>
        <a:ext cx="6254697" cy="1046925"/>
      </dsp:txXfrm>
    </dsp:sp>
    <dsp:sp modelId="{B651F8EE-61A6-4798-A347-76C0B3A13292}">
      <dsp:nvSpPr>
        <dsp:cNvPr id="0" name=""/>
        <dsp:cNvSpPr/>
      </dsp:nvSpPr>
      <dsp:spPr>
        <a:xfrm>
          <a:off x="0" y="3632795"/>
          <a:ext cx="2299521" cy="14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One-stop solution for all vision tests</a:t>
          </a:r>
        </a:p>
      </dsp:txBody>
      <dsp:txXfrm>
        <a:off x="0" y="3632795"/>
        <a:ext cx="2299521" cy="1454062"/>
      </dsp:txXfrm>
    </dsp:sp>
    <dsp:sp modelId="{8964F6C2-BFC5-49BB-B70C-2A3C75E522AC}">
      <dsp:nvSpPr>
        <dsp:cNvPr id="0" name=""/>
        <dsp:cNvSpPr/>
      </dsp:nvSpPr>
      <dsp:spPr>
        <a:xfrm>
          <a:off x="2299520" y="3632795"/>
          <a:ext cx="459904" cy="145406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E0396-1B68-468A-84FA-675C78739A42}">
      <dsp:nvSpPr>
        <dsp:cNvPr id="0" name=""/>
        <dsp:cNvSpPr/>
      </dsp:nvSpPr>
      <dsp:spPr>
        <a:xfrm>
          <a:off x="2943386" y="3632795"/>
          <a:ext cx="6254697" cy="1454062"/>
        </a:xfrm>
        <a:prstGeom prst="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Integrated vision tests reduce the need for multiple equipment</a:t>
          </a:r>
        </a:p>
      </dsp:txBody>
      <dsp:txXfrm>
        <a:off x="2943386" y="3632795"/>
        <a:ext cx="6254697" cy="1454062"/>
      </dsp:txXfrm>
    </dsp:sp>
    <dsp:sp modelId="{1B8EFC3F-E447-4B92-A978-9F8FC62E9008}">
      <dsp:nvSpPr>
        <dsp:cNvPr id="0" name=""/>
        <dsp:cNvSpPr/>
      </dsp:nvSpPr>
      <dsp:spPr>
        <a:xfrm>
          <a:off x="0" y="5256058"/>
          <a:ext cx="2284689" cy="9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Online</a:t>
          </a:r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consultation</a:t>
          </a:r>
          <a:endParaRPr lang="en-IN" sz="5400" kern="1200" dirty="0">
            <a:latin typeface="Fira Sans" panose="020B0503050000020004" pitchFamily="34" charset="0"/>
          </a:endParaRPr>
        </a:p>
      </dsp:txBody>
      <dsp:txXfrm>
        <a:off x="0" y="5256058"/>
        <a:ext cx="2284689" cy="930600"/>
      </dsp:txXfrm>
    </dsp:sp>
    <dsp:sp modelId="{C6A692EC-55D3-4C00-BB52-A13D8F762AE1}">
      <dsp:nvSpPr>
        <dsp:cNvPr id="0" name=""/>
        <dsp:cNvSpPr/>
      </dsp:nvSpPr>
      <dsp:spPr>
        <a:xfrm>
          <a:off x="2284689" y="5256058"/>
          <a:ext cx="459904" cy="9306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ED53F-93F8-4C38-9C88-2BB39FEA01DB}">
      <dsp:nvSpPr>
        <dsp:cNvPr id="0" name=""/>
        <dsp:cNvSpPr/>
      </dsp:nvSpPr>
      <dsp:spPr>
        <a:xfrm>
          <a:off x="2928554" y="5256058"/>
          <a:ext cx="6254697" cy="930600"/>
        </a:xfrm>
        <a:prstGeom prst="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No more hassle of travelling – with a diagnosis already done, just discuss the treatment online</a:t>
          </a:r>
          <a:endParaRPr lang="en-IN" sz="6000" kern="1200" dirty="0">
            <a:latin typeface="Fira Sans" panose="020B0503050000020004" pitchFamily="34" charset="0"/>
          </a:endParaRPr>
        </a:p>
      </dsp:txBody>
      <dsp:txXfrm>
        <a:off x="2928554" y="5256058"/>
        <a:ext cx="6254697" cy="930600"/>
      </dsp:txXfrm>
    </dsp:sp>
    <dsp:sp modelId="{0AE62574-3BD6-409A-A3DF-A87B0F160A02}">
      <dsp:nvSpPr>
        <dsp:cNvPr id="0" name=""/>
        <dsp:cNvSpPr/>
      </dsp:nvSpPr>
      <dsp:spPr>
        <a:xfrm>
          <a:off x="0" y="6355858"/>
          <a:ext cx="2299521" cy="9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Fira Sans" panose="020B0503050000020004" pitchFamily="34" charset="0"/>
            </a:rPr>
            <a:t>Language customization</a:t>
          </a:r>
        </a:p>
      </dsp:txBody>
      <dsp:txXfrm>
        <a:off x="0" y="6355858"/>
        <a:ext cx="2299521" cy="930600"/>
      </dsp:txXfrm>
    </dsp:sp>
    <dsp:sp modelId="{D4BDC220-932C-4554-8D3D-A2ED39D3E5E8}">
      <dsp:nvSpPr>
        <dsp:cNvPr id="0" name=""/>
        <dsp:cNvSpPr/>
      </dsp:nvSpPr>
      <dsp:spPr>
        <a:xfrm>
          <a:off x="2299520" y="6355858"/>
          <a:ext cx="459904" cy="9306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A9B77-805D-41C5-AE70-5B992F85DE4D}">
      <dsp:nvSpPr>
        <dsp:cNvPr id="0" name=""/>
        <dsp:cNvSpPr/>
      </dsp:nvSpPr>
      <dsp:spPr>
        <a:xfrm>
          <a:off x="2943386" y="6355858"/>
          <a:ext cx="6254697" cy="930600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Fira Sans" panose="020B0503050000020004" pitchFamily="34" charset="0"/>
            </a:rPr>
            <a:t>Choose regional languages</a:t>
          </a:r>
        </a:p>
      </dsp:txBody>
      <dsp:txXfrm>
        <a:off x="2943386" y="6355858"/>
        <a:ext cx="6254697" cy="93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7.png"/><Relationship Id="rId7" Type="http://schemas.microsoft.com/office/2007/relationships/diagramDrawing" Target="../diagrams/drawing1.xml"/><Relationship Id="rId12" Type="http://schemas.openxmlformats.org/officeDocument/2006/relationships/image" Target="../media/image8.sv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sv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993392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5" name="Google Shape;85;p13"/>
          <p:cNvGrpSpPr/>
          <p:nvPr/>
        </p:nvGrpSpPr>
        <p:grpSpPr>
          <a:xfrm>
            <a:off x="5944150" y="4786100"/>
            <a:ext cx="11788396" cy="4587210"/>
            <a:chOff x="0" y="-19050"/>
            <a:chExt cx="3121431" cy="1208146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3121431" cy="1189096"/>
            </a:xfrm>
            <a:custGeom>
              <a:avLst/>
              <a:gdLst/>
              <a:ahLst/>
              <a:cxnLst/>
              <a:rect l="l" t="t" r="r" b="b"/>
              <a:pathLst>
                <a:path w="3121431" h="1189096" extrusionOk="0">
                  <a:moveTo>
                    <a:pt x="19597" y="0"/>
                  </a:moveTo>
                  <a:lnTo>
                    <a:pt x="3101834" y="0"/>
                  </a:lnTo>
                  <a:cubicBezTo>
                    <a:pt x="3112657" y="0"/>
                    <a:pt x="3121431" y="8774"/>
                    <a:pt x="3121431" y="19597"/>
                  </a:cubicBezTo>
                  <a:lnTo>
                    <a:pt x="3121431" y="1169499"/>
                  </a:lnTo>
                  <a:cubicBezTo>
                    <a:pt x="3121431" y="1174697"/>
                    <a:pt x="3119367" y="1179681"/>
                    <a:pt x="3115691" y="1183356"/>
                  </a:cubicBezTo>
                  <a:cubicBezTo>
                    <a:pt x="3112016" y="1187032"/>
                    <a:pt x="3107032" y="1189096"/>
                    <a:pt x="3101834" y="1189096"/>
                  </a:cubicBezTo>
                  <a:lnTo>
                    <a:pt x="19597" y="1189096"/>
                  </a:lnTo>
                  <a:cubicBezTo>
                    <a:pt x="14400" y="1189096"/>
                    <a:pt x="9415" y="1187032"/>
                    <a:pt x="5740" y="1183356"/>
                  </a:cubicBezTo>
                  <a:cubicBezTo>
                    <a:pt x="2065" y="1179681"/>
                    <a:pt x="0" y="1174697"/>
                    <a:pt x="0" y="1169499"/>
                  </a:cubicBezTo>
                  <a:lnTo>
                    <a:pt x="0" y="19597"/>
                  </a:lnTo>
                  <a:cubicBezTo>
                    <a:pt x="0" y="14400"/>
                    <a:pt x="2065" y="9415"/>
                    <a:pt x="5740" y="5740"/>
                  </a:cubicBezTo>
                  <a:cubicBezTo>
                    <a:pt x="9415" y="2065"/>
                    <a:pt x="14400" y="0"/>
                    <a:pt x="19597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 w="19050" cap="rnd" cmpd="sng">
              <a:solidFill>
                <a:srgbClr val="FFFFFF">
                  <a:alpha val="7450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-19050"/>
              <a:ext cx="3121431" cy="1208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5864600" y="5823098"/>
            <a:ext cx="838480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 STATEMENT ID: </a:t>
            </a:r>
            <a:r>
              <a:rPr lang="en-US" sz="2100" b="0" i="0" u="none" strike="noStrike" cap="none" dirty="0">
                <a:solidFill>
                  <a:srgbClr val="00B05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HG0220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042124" y="5095875"/>
            <a:ext cx="7902475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THEME: </a:t>
            </a:r>
            <a:r>
              <a:rPr lang="en-US" sz="2100" b="0" i="0" u="none" strike="noStrike" cap="none" dirty="0">
                <a:solidFill>
                  <a:srgbClr val="00B05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Health and Well-Being 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13170" y="6605651"/>
            <a:ext cx="11273790" cy="11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 STATEMENT: </a:t>
            </a:r>
            <a:r>
              <a:rPr lang="en-IN" sz="2100" b="1" i="0" u="none" strike="noStrike" baseline="0" dirty="0">
                <a:solidFill>
                  <a:srgbClr val="00B050"/>
                </a:solidFill>
                <a:latin typeface="Press Start 2P" panose="020B0604020202020204" charset="0"/>
              </a:rPr>
              <a:t>Affordable </a:t>
            </a:r>
          </a:p>
          <a:p>
            <a:pPr algn="l">
              <a:spcAft>
                <a:spcPts val="600"/>
              </a:spcAft>
            </a:pPr>
            <a:r>
              <a:rPr lang="en-IN" sz="2100" b="1" i="0" u="none" strike="noStrike" baseline="0" dirty="0">
                <a:solidFill>
                  <a:srgbClr val="00B050"/>
                </a:solidFill>
                <a:latin typeface="Press Start 2P" panose="020B0604020202020204" charset="0"/>
              </a:rPr>
              <a:t>Tele-ophthalmology</a:t>
            </a:r>
            <a:r>
              <a:rPr lang="en-IN" sz="2100" b="1" dirty="0">
                <a:solidFill>
                  <a:srgbClr val="00B050"/>
                </a:solidFill>
                <a:latin typeface="Press Start 2P" panose="020B0604020202020204" charset="0"/>
              </a:rPr>
              <a:t> </a:t>
            </a:r>
            <a:r>
              <a:rPr lang="en-IN" sz="2100" b="1" i="0" u="none" strike="noStrike" baseline="0" dirty="0">
                <a:solidFill>
                  <a:srgbClr val="00B050"/>
                </a:solidFill>
                <a:latin typeface="Press Start 2P" panose="020B0604020202020204" charset="0"/>
              </a:rPr>
              <a:t>Platform for Vision Screening</a:t>
            </a:r>
            <a:endParaRPr sz="2100" b="0" i="0" u="none" strike="noStrike" cap="none" dirty="0">
              <a:solidFill>
                <a:srgbClr val="00B050"/>
              </a:solidFill>
              <a:latin typeface="Press Start 2P" panose="020B0604020202020204" charset="0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206490" y="7856430"/>
            <a:ext cx="485775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NAME: </a:t>
            </a:r>
            <a:r>
              <a:rPr lang="en-US" sz="2100" b="0" i="0" u="none" strike="noStrike" cap="none" dirty="0" err="1">
                <a:solidFill>
                  <a:srgbClr val="00B05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CodeDNA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5944150" y="8692527"/>
            <a:ext cx="8606791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LEADER NAME: </a:t>
            </a:r>
            <a:r>
              <a:rPr lang="en-US" sz="2100" b="0" i="0" u="none" strike="noStrike" cap="none" dirty="0">
                <a:solidFill>
                  <a:srgbClr val="00B05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Niranjana </a:t>
            </a:r>
            <a:r>
              <a:rPr lang="en-US" sz="2100" dirty="0">
                <a:solidFill>
                  <a:srgbClr val="00B05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411848" y="1821166"/>
            <a:ext cx="17488480" cy="7896640"/>
            <a:chOff x="0" y="-19050"/>
            <a:chExt cx="4606020" cy="2079774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4606020" cy="2060723"/>
            </a:xfrm>
            <a:custGeom>
              <a:avLst/>
              <a:gdLst/>
              <a:ahLst/>
              <a:cxnLst/>
              <a:rect l="l" t="t" r="r" b="b"/>
              <a:pathLst>
                <a:path w="4606020" h="2060723" extrusionOk="0">
                  <a:moveTo>
                    <a:pt x="22577" y="0"/>
                  </a:moveTo>
                  <a:lnTo>
                    <a:pt x="4583443" y="0"/>
                  </a:lnTo>
                  <a:cubicBezTo>
                    <a:pt x="4595912" y="0"/>
                    <a:pt x="4606020" y="10108"/>
                    <a:pt x="4606020" y="22577"/>
                  </a:cubicBezTo>
                  <a:lnTo>
                    <a:pt x="4606020" y="2038146"/>
                  </a:lnTo>
                  <a:cubicBezTo>
                    <a:pt x="4606020" y="2050615"/>
                    <a:pt x="4595912" y="2060723"/>
                    <a:pt x="4583443" y="2060723"/>
                  </a:cubicBezTo>
                  <a:lnTo>
                    <a:pt x="22577" y="2060723"/>
                  </a:lnTo>
                  <a:cubicBezTo>
                    <a:pt x="16589" y="2060723"/>
                    <a:pt x="10847" y="2058345"/>
                    <a:pt x="6613" y="2054111"/>
                  </a:cubicBezTo>
                  <a:cubicBezTo>
                    <a:pt x="2379" y="2049877"/>
                    <a:pt x="0" y="2044134"/>
                    <a:pt x="0" y="2038146"/>
                  </a:cubicBezTo>
                  <a:lnTo>
                    <a:pt x="0" y="22577"/>
                  </a:lnTo>
                  <a:cubicBezTo>
                    <a:pt x="0" y="10108"/>
                    <a:pt x="10108" y="0"/>
                    <a:pt x="22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517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59309" y="-19050"/>
              <a:ext cx="4464178" cy="2079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b="1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One in five Indians 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suffer from vision loss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Fira Sans" panose="020B0503050000020004" pitchFamily="34" charset="0"/>
                </a:rPr>
                <a:t>, with 9.2 million being completely blind. 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</a:rPr>
                <a:t>Considering the 2020 Indian population, 270 million are affected - t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Fira Sans" panose="020B0503050000020004" pitchFamily="34" charset="0"/>
                </a:rPr>
                <a:t>his equates to an </a:t>
              </a:r>
              <a:r>
                <a:rPr lang="en-US" sz="2800" b="1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overall vision loss rate of 19.3%</a:t>
              </a:r>
              <a:r>
                <a:rPr lang="en-US" sz="2800" i="0" dirty="0">
                  <a:solidFill>
                    <a:srgbClr val="333333"/>
                  </a:solidFill>
                  <a:effectLst/>
                  <a:latin typeface="Fira Sans" panose="020B0503050000020004" pitchFamily="34" charset="0"/>
                </a:rPr>
                <a:t>, 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Fira Sans" panose="020B0503050000020004" pitchFamily="34" charset="0"/>
                </a:rPr>
                <a:t>placing </a:t>
              </a:r>
              <a:r>
                <a:rPr lang="en-US" sz="2800" b="1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India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Fira Sans" panose="020B0503050000020004" pitchFamily="34" charset="0"/>
                </a:rPr>
                <a:t> among the countries with the </a:t>
              </a:r>
              <a:r>
                <a:rPr lang="en-US" sz="2800" b="1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highest prevalence of vision impairment</a:t>
              </a:r>
              <a:r>
                <a:rPr lang="en-US" sz="2800" b="0" i="0" dirty="0">
                  <a:solidFill>
                    <a:srgbClr val="333333"/>
                  </a:solidFill>
                  <a:effectLst/>
                  <a:highlight>
                    <a:srgbClr val="00FFFF"/>
                  </a:highlight>
                  <a:latin typeface="Fira Sans" panose="020B0503050000020004" pitchFamily="34" charset="0"/>
                </a:rPr>
                <a:t>.</a:t>
              </a:r>
            </a:p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b="1" i="0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90%</a:t>
              </a:r>
              <a:r>
                <a:rPr lang="en-US" sz="2800" b="0" i="0" dirty="0">
                  <a:solidFill>
                    <a:srgbClr val="333333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 of this vision loss </a:t>
              </a:r>
              <a:r>
                <a:rPr lang="en-US" sz="2800" b="0" i="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is </a:t>
              </a:r>
              <a:r>
                <a:rPr lang="en-US" sz="2800" b="1" i="0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preventable or treatable if diagnosed early</a:t>
              </a:r>
              <a:r>
                <a:rPr lang="en-US" sz="2800" b="0" i="0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.</a:t>
              </a:r>
            </a:p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 An </a:t>
              </a:r>
              <a:r>
                <a:rPr lang="en-US" sz="2800" b="1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affordable teleophthalmology </a:t>
              </a:r>
              <a:r>
                <a:rPr lang="en-US" sz="280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platform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saves time, cost, and effort 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from ophthalmologists –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quickening diagnosis 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and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earning “lost time” 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for more people to be treated.</a:t>
              </a:r>
            </a:p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b="1" dirty="0" err="1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Im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(AI)</a:t>
              </a:r>
              <a:r>
                <a:rPr lang="en-US" sz="2800" b="1" dirty="0">
                  <a:solidFill>
                    <a:srgbClr val="333333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(pronounced /</a:t>
              </a:r>
              <a:r>
                <a:rPr lang="en-US" sz="2800" b="1" dirty="0" err="1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ɪmɐɪ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̯/, from Tamil word </a:t>
              </a:r>
              <a:r>
                <a:rPr lang="ta-IN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இமை </a:t>
              </a:r>
              <a:r>
                <a:rPr lang="en-IN" sz="28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) 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is a comprehensive teleophthalmology platform for </a:t>
              </a:r>
              <a:r>
                <a:rPr lang="en-US" sz="2800" b="1" dirty="0">
                  <a:solidFill>
                    <a:srgbClr val="333333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complete vision screening – right from start to end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.</a:t>
              </a:r>
            </a:p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b="1" i="0" u="none" strike="noStrike" cap="none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Optimized for the Indian environment</a:t>
              </a:r>
              <a:r>
                <a:rPr lang="en-US" sz="2800" b="0" i="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, </a:t>
              </a:r>
              <a:r>
                <a:rPr lang="en-US" sz="2800" b="0" i="0" u="none" strike="noStrike" cap="none" dirty="0" err="1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Im</a:t>
              </a:r>
              <a:r>
                <a:rPr lang="en-US" sz="2800" b="0" i="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(AI) uses ML models to screen for retinal diseases and </a:t>
              </a:r>
              <a:r>
                <a:rPr lang="en-US" sz="2800" b="1" i="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sends the diagnosis along with the affected images</a:t>
              </a:r>
              <a:r>
                <a:rPr lang="en-US" sz="2800" b="0" i="0" u="none" strike="noStrike" cap="none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 directly to the ophthalmologist.</a:t>
              </a:r>
            </a:p>
            <a:p>
              <a:pPr marL="457200" marR="0" lvl="0" indent="-45720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50000"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Imai can be a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potential solution to vision care in underserved areas</a:t>
              </a:r>
              <a:r>
                <a:rPr lang="en-US" sz="2800" dirty="0">
                  <a:solidFill>
                    <a:srgbClr val="333333"/>
                  </a:solidFill>
                  <a:highlight>
                    <a:srgbClr val="FF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, with various features ensuring a 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00FFFF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complete diagnostic experience with no compromise on health</a:t>
              </a:r>
              <a:r>
                <a:rPr lang="en-US" sz="2800" b="1" dirty="0">
                  <a:solidFill>
                    <a:srgbClr val="333333"/>
                  </a:solidFill>
                  <a:highlight>
                    <a:srgbClr val="FFFF00"/>
                  </a:highlight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.</a:t>
              </a:r>
            </a:p>
            <a:p>
              <a:pPr marL="285750" marR="0" lvl="0" indent="-28575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 pitchFamily="34" charset="0"/>
                <a:buChar char="•"/>
              </a:pPr>
              <a:endParaRPr lang="en-US" sz="28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Fira Sans" panose="020B0503050000020004" pitchFamily="34" charset="0"/>
                <a:ea typeface="Calibri"/>
                <a:cs typeface="Calibri"/>
                <a:sym typeface="Calibri"/>
              </a:endParaRPr>
            </a:p>
            <a:p>
              <a:pPr marR="0" lvl="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1800" b="0" i="0" u="none" strike="noStrike" cap="none" baseline="30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Trends in prevalence of blindness and distance and near vision impairment over 30 years: an analysis for the Global Burden of Disease Study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The Lancet Global Health, 2021</a:t>
              </a:r>
              <a:endPara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486158" y="481965"/>
            <a:ext cx="3324768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ABSTRACT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637036" y="1270635"/>
            <a:ext cx="3173891" cy="0"/>
          </a:xfrm>
          <a:prstGeom prst="straightConnector1">
            <a:avLst/>
          </a:prstGeom>
          <a:noFill/>
          <a:ln w="76200" cap="rnd" cmpd="sng">
            <a:solidFill>
              <a:srgbClr val="5170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486158" y="481965"/>
            <a:ext cx="6989925" cy="75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IDEA/APPROACH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>
            <a:off x="486158" y="1270635"/>
            <a:ext cx="6989925" cy="0"/>
          </a:xfrm>
          <a:prstGeom prst="straightConnector1">
            <a:avLst/>
          </a:prstGeom>
          <a:noFill/>
          <a:ln w="76200" cap="rnd" cmpd="sng">
            <a:solidFill>
              <a:srgbClr val="517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5"/>
          <p:cNvSpPr txBox="1"/>
          <p:nvPr/>
        </p:nvSpPr>
        <p:spPr>
          <a:xfrm>
            <a:off x="3754226" y="168394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1FAA"/>
                </a:solidFill>
                <a:latin typeface="Poppins"/>
                <a:ea typeface="Poppins"/>
                <a:cs typeface="Poppins"/>
                <a:sym typeface="Poppins"/>
              </a:rPr>
              <a:t>IDEA/SOLUTION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3048762" y="481965"/>
            <a:ext cx="21942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751FAA"/>
                </a:solidFill>
                <a:latin typeface="Poppins"/>
                <a:ea typeface="Poppins"/>
                <a:cs typeface="Poppins"/>
                <a:sym typeface="Poppins"/>
              </a:rPr>
              <a:t>FLOW CHART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3203375" y="6123079"/>
            <a:ext cx="1985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751FAA"/>
                </a:solidFill>
                <a:latin typeface="Poppins"/>
                <a:ea typeface="Poppins"/>
                <a:cs typeface="Poppins"/>
                <a:sym typeface="Poppins"/>
              </a:rPr>
              <a:t>TECH-STACK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253146" y="2053240"/>
            <a:ext cx="9573760" cy="7594359"/>
            <a:chOff x="0" y="-19050"/>
            <a:chExt cx="2521484" cy="2000160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2521484" cy="1981110"/>
            </a:xfrm>
            <a:custGeom>
              <a:avLst/>
              <a:gdLst/>
              <a:ahLst/>
              <a:cxnLst/>
              <a:rect l="l" t="t" r="r" b="b"/>
              <a:pathLst>
                <a:path w="2521484" h="1981110" extrusionOk="0">
                  <a:moveTo>
                    <a:pt x="41242" y="0"/>
                  </a:moveTo>
                  <a:lnTo>
                    <a:pt x="2480243" y="0"/>
                  </a:lnTo>
                  <a:cubicBezTo>
                    <a:pt x="2491180" y="0"/>
                    <a:pt x="2501671" y="4345"/>
                    <a:pt x="2509405" y="12079"/>
                  </a:cubicBezTo>
                  <a:cubicBezTo>
                    <a:pt x="2517139" y="19814"/>
                    <a:pt x="2521484" y="30304"/>
                    <a:pt x="2521484" y="41242"/>
                  </a:cubicBezTo>
                  <a:lnTo>
                    <a:pt x="2521484" y="1939869"/>
                  </a:lnTo>
                  <a:cubicBezTo>
                    <a:pt x="2521484" y="1950807"/>
                    <a:pt x="2517139" y="1961297"/>
                    <a:pt x="2509405" y="1969031"/>
                  </a:cubicBezTo>
                  <a:cubicBezTo>
                    <a:pt x="2501671" y="1976765"/>
                    <a:pt x="2491180" y="1981110"/>
                    <a:pt x="2480243" y="1981110"/>
                  </a:cubicBezTo>
                  <a:lnTo>
                    <a:pt x="41242" y="1981110"/>
                  </a:lnTo>
                  <a:cubicBezTo>
                    <a:pt x="30304" y="1981110"/>
                    <a:pt x="19814" y="1976765"/>
                    <a:pt x="12079" y="1969031"/>
                  </a:cubicBezTo>
                  <a:cubicBezTo>
                    <a:pt x="4345" y="1961297"/>
                    <a:pt x="0" y="1950807"/>
                    <a:pt x="0" y="1939869"/>
                  </a:cubicBezTo>
                  <a:lnTo>
                    <a:pt x="0" y="41242"/>
                  </a:lnTo>
                  <a:cubicBezTo>
                    <a:pt x="0" y="30304"/>
                    <a:pt x="4345" y="19814"/>
                    <a:pt x="12079" y="12079"/>
                  </a:cubicBezTo>
                  <a:cubicBezTo>
                    <a:pt x="19814" y="4345"/>
                    <a:pt x="30304" y="0"/>
                    <a:pt x="412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517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0" y="-19050"/>
              <a:ext cx="2521484" cy="2000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285750" marR="0" lvl="0" indent="-28575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 pitchFamily="34" charset="0"/>
                <a:buChar char="•"/>
              </a:pP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0492118" y="842070"/>
            <a:ext cx="7408214" cy="5114721"/>
            <a:chOff x="0" y="-19050"/>
            <a:chExt cx="1951135" cy="1347087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1951135" cy="1328037"/>
            </a:xfrm>
            <a:custGeom>
              <a:avLst/>
              <a:gdLst/>
              <a:ahLst/>
              <a:cxnLst/>
              <a:rect l="l" t="t" r="r" b="b"/>
              <a:pathLst>
                <a:path w="1951135" h="1328037" extrusionOk="0">
                  <a:moveTo>
                    <a:pt x="53297" y="0"/>
                  </a:moveTo>
                  <a:lnTo>
                    <a:pt x="1897837" y="0"/>
                  </a:lnTo>
                  <a:cubicBezTo>
                    <a:pt x="1911973" y="0"/>
                    <a:pt x="1925529" y="5615"/>
                    <a:pt x="1935524" y="15610"/>
                  </a:cubicBezTo>
                  <a:cubicBezTo>
                    <a:pt x="1945519" y="25606"/>
                    <a:pt x="1951135" y="39162"/>
                    <a:pt x="1951135" y="53297"/>
                  </a:cubicBezTo>
                  <a:lnTo>
                    <a:pt x="1951135" y="1274740"/>
                  </a:lnTo>
                  <a:cubicBezTo>
                    <a:pt x="1951135" y="1288875"/>
                    <a:pt x="1945519" y="1302432"/>
                    <a:pt x="1935524" y="1312427"/>
                  </a:cubicBezTo>
                  <a:cubicBezTo>
                    <a:pt x="1925529" y="1322422"/>
                    <a:pt x="1911973" y="1328037"/>
                    <a:pt x="1897837" y="1328037"/>
                  </a:cubicBezTo>
                  <a:lnTo>
                    <a:pt x="53297" y="1328037"/>
                  </a:lnTo>
                  <a:cubicBezTo>
                    <a:pt x="39162" y="1328037"/>
                    <a:pt x="25606" y="1322422"/>
                    <a:pt x="15610" y="1312427"/>
                  </a:cubicBezTo>
                  <a:cubicBezTo>
                    <a:pt x="5615" y="1302432"/>
                    <a:pt x="0" y="1288875"/>
                    <a:pt x="0" y="1274740"/>
                  </a:cubicBezTo>
                  <a:lnTo>
                    <a:pt x="0" y="53297"/>
                  </a:lnTo>
                  <a:cubicBezTo>
                    <a:pt x="0" y="39162"/>
                    <a:pt x="5615" y="25606"/>
                    <a:pt x="15610" y="15610"/>
                  </a:cubicBezTo>
                  <a:cubicBezTo>
                    <a:pt x="25606" y="5615"/>
                    <a:pt x="39162" y="0"/>
                    <a:pt x="53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517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0" y="-19050"/>
              <a:ext cx="1951135" cy="1347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10492118" y="6658966"/>
            <a:ext cx="7408214" cy="3384193"/>
            <a:chOff x="0" y="0"/>
            <a:chExt cx="1951135" cy="891310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1951135" cy="805620"/>
            </a:xfrm>
            <a:custGeom>
              <a:avLst/>
              <a:gdLst/>
              <a:ahLst/>
              <a:cxnLst/>
              <a:rect l="l" t="t" r="r" b="b"/>
              <a:pathLst>
                <a:path w="1951135" h="805620" extrusionOk="0">
                  <a:moveTo>
                    <a:pt x="53297" y="0"/>
                  </a:moveTo>
                  <a:lnTo>
                    <a:pt x="1897837" y="0"/>
                  </a:lnTo>
                  <a:cubicBezTo>
                    <a:pt x="1911973" y="0"/>
                    <a:pt x="1925529" y="5615"/>
                    <a:pt x="1935524" y="15610"/>
                  </a:cubicBezTo>
                  <a:cubicBezTo>
                    <a:pt x="1945519" y="25606"/>
                    <a:pt x="1951135" y="39162"/>
                    <a:pt x="1951135" y="53297"/>
                  </a:cubicBezTo>
                  <a:lnTo>
                    <a:pt x="1951135" y="752323"/>
                  </a:lnTo>
                  <a:cubicBezTo>
                    <a:pt x="1951135" y="766458"/>
                    <a:pt x="1945519" y="780015"/>
                    <a:pt x="1935524" y="790010"/>
                  </a:cubicBezTo>
                  <a:cubicBezTo>
                    <a:pt x="1925529" y="800005"/>
                    <a:pt x="1911973" y="805620"/>
                    <a:pt x="1897837" y="805620"/>
                  </a:cubicBezTo>
                  <a:lnTo>
                    <a:pt x="53297" y="805620"/>
                  </a:lnTo>
                  <a:cubicBezTo>
                    <a:pt x="39162" y="805620"/>
                    <a:pt x="25606" y="800005"/>
                    <a:pt x="15610" y="790010"/>
                  </a:cubicBezTo>
                  <a:cubicBezTo>
                    <a:pt x="5615" y="780015"/>
                    <a:pt x="0" y="766458"/>
                    <a:pt x="0" y="752323"/>
                  </a:cubicBezTo>
                  <a:lnTo>
                    <a:pt x="0" y="53297"/>
                  </a:lnTo>
                  <a:cubicBezTo>
                    <a:pt x="0" y="39162"/>
                    <a:pt x="5615" y="25606"/>
                    <a:pt x="15610" y="15610"/>
                  </a:cubicBezTo>
                  <a:cubicBezTo>
                    <a:pt x="25606" y="5615"/>
                    <a:pt x="39162" y="0"/>
                    <a:pt x="53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517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30268" y="16261"/>
              <a:ext cx="1920867" cy="875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numCol="1" anchor="ctr" anchorCtr="0">
              <a:noAutofit/>
            </a:bodyPr>
            <a:lstStyle/>
            <a:p>
              <a:pPr marL="285750" marR="0" lvl="0" indent="-285750" rtl="0">
                <a:lnSpc>
                  <a:spcPct val="12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 pitchFamily="34" charset="0"/>
                <a:buChar char="•"/>
              </a:pPr>
              <a:endParaRPr sz="18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0F6208-55AD-8A48-0AE6-195CF04EA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974514"/>
              </p:ext>
            </p:extLst>
          </p:nvPr>
        </p:nvGraphicFramePr>
        <p:xfrm>
          <a:off x="387668" y="2240280"/>
          <a:ext cx="9198084" cy="729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CE828-547D-1250-184F-2F26B64AA52D}"/>
              </a:ext>
            </a:extLst>
          </p:cNvPr>
          <p:cNvGrpSpPr/>
          <p:nvPr/>
        </p:nvGrpSpPr>
        <p:grpSpPr>
          <a:xfrm>
            <a:off x="10492118" y="1150964"/>
            <a:ext cx="7521096" cy="4563023"/>
            <a:chOff x="10697310" y="1452790"/>
            <a:chExt cx="7129401" cy="424590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6C9421C-1B58-6274-1E86-F9AAD69C9336}"/>
                </a:ext>
              </a:extLst>
            </p:cNvPr>
            <p:cNvGrpSpPr/>
            <p:nvPr/>
          </p:nvGrpSpPr>
          <p:grpSpPr>
            <a:xfrm>
              <a:off x="10697310" y="1452790"/>
              <a:ext cx="6989459" cy="4245905"/>
              <a:chOff x="10697310" y="1452790"/>
              <a:chExt cx="6989459" cy="424590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824C71A-2643-CA08-7AC8-273CC4485164}"/>
                  </a:ext>
                </a:extLst>
              </p:cNvPr>
              <p:cNvGrpSpPr/>
              <p:nvPr/>
            </p:nvGrpSpPr>
            <p:grpSpPr>
              <a:xfrm>
                <a:off x="10697310" y="1452790"/>
                <a:ext cx="6989459" cy="3893279"/>
                <a:chOff x="1559117" y="913183"/>
                <a:chExt cx="6989459" cy="3893279"/>
              </a:xfrm>
            </p:grpSpPr>
            <p:sp>
              <p:nvSpPr>
                <p:cNvPr id="7" name="Freeform 24">
                  <a:extLst>
                    <a:ext uri="{FF2B5EF4-FFF2-40B4-BE49-F238E27FC236}">
                      <a16:creationId xmlns:a16="http://schemas.microsoft.com/office/drawing/2014/main" id="{7EFF8D9E-E861-7F17-6D62-C5CB3BEF01DC}"/>
                    </a:ext>
                  </a:extLst>
                </p:cNvPr>
                <p:cNvSpPr/>
                <p:nvPr/>
              </p:nvSpPr>
              <p:spPr>
                <a:xfrm>
                  <a:off x="1674671" y="1008760"/>
                  <a:ext cx="1170621" cy="1270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621" h="1270688">
                      <a:moveTo>
                        <a:pt x="0" y="0"/>
                      </a:moveTo>
                      <a:lnTo>
                        <a:pt x="1170621" y="0"/>
                      </a:lnTo>
                      <a:lnTo>
                        <a:pt x="1170621" y="1270688"/>
                      </a:lnTo>
                      <a:lnTo>
                        <a:pt x="0" y="12706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</p:sp>
            <p:sp>
              <p:nvSpPr>
                <p:cNvPr id="8" name="Freeform 26">
                  <a:extLst>
                    <a:ext uri="{FF2B5EF4-FFF2-40B4-BE49-F238E27FC236}">
                      <a16:creationId xmlns:a16="http://schemas.microsoft.com/office/drawing/2014/main" id="{5FB21EAF-8E35-6E4E-E56E-039873228403}"/>
                    </a:ext>
                  </a:extLst>
                </p:cNvPr>
                <p:cNvSpPr/>
                <p:nvPr/>
              </p:nvSpPr>
              <p:spPr>
                <a:xfrm>
                  <a:off x="1882951" y="3232697"/>
                  <a:ext cx="1150444" cy="115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44" h="1153520">
                      <a:moveTo>
                        <a:pt x="0" y="0"/>
                      </a:moveTo>
                      <a:lnTo>
                        <a:pt x="1150444" y="0"/>
                      </a:lnTo>
                      <a:lnTo>
                        <a:pt x="1150444" y="1153520"/>
                      </a:lnTo>
                      <a:lnTo>
                        <a:pt x="0" y="1153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9" name="Freeform 27">
                  <a:extLst>
                    <a:ext uri="{FF2B5EF4-FFF2-40B4-BE49-F238E27FC236}">
                      <a16:creationId xmlns:a16="http://schemas.microsoft.com/office/drawing/2014/main" id="{CC554B19-B66B-C8C4-DAEA-AC13DA0464B6}"/>
                    </a:ext>
                  </a:extLst>
                </p:cNvPr>
                <p:cNvSpPr/>
                <p:nvPr/>
              </p:nvSpPr>
              <p:spPr>
                <a:xfrm>
                  <a:off x="4256609" y="3310947"/>
                  <a:ext cx="1052914" cy="1052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914" h="1052914">
                      <a:moveTo>
                        <a:pt x="0" y="0"/>
                      </a:moveTo>
                      <a:lnTo>
                        <a:pt x="1052914" y="0"/>
                      </a:lnTo>
                      <a:lnTo>
                        <a:pt x="1052914" y="1052914"/>
                      </a:lnTo>
                      <a:lnTo>
                        <a:pt x="0" y="10529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10" name="Freeform 28">
                  <a:extLst>
                    <a:ext uri="{FF2B5EF4-FFF2-40B4-BE49-F238E27FC236}">
                      <a16:creationId xmlns:a16="http://schemas.microsoft.com/office/drawing/2014/main" id="{56B94652-4FDE-0EF4-431E-9305F48A0DB7}"/>
                    </a:ext>
                  </a:extLst>
                </p:cNvPr>
                <p:cNvSpPr/>
                <p:nvPr/>
              </p:nvSpPr>
              <p:spPr>
                <a:xfrm>
                  <a:off x="6480744" y="913183"/>
                  <a:ext cx="2067832" cy="1549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72" h="1687634">
                      <a:moveTo>
                        <a:pt x="0" y="0"/>
                      </a:moveTo>
                      <a:lnTo>
                        <a:pt x="2409472" y="0"/>
                      </a:lnTo>
                      <a:lnTo>
                        <a:pt x="2409472" y="1687634"/>
                      </a:lnTo>
                      <a:lnTo>
                        <a:pt x="0" y="16876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11" name="Freeform 29">
                  <a:extLst>
                    <a:ext uri="{FF2B5EF4-FFF2-40B4-BE49-F238E27FC236}">
                      <a16:creationId xmlns:a16="http://schemas.microsoft.com/office/drawing/2014/main" id="{E8AA4337-71EF-870F-8F8A-7F3A8CB05B7E}"/>
                    </a:ext>
                  </a:extLst>
                </p:cNvPr>
                <p:cNvSpPr/>
                <p:nvPr/>
              </p:nvSpPr>
              <p:spPr>
                <a:xfrm>
                  <a:off x="6761506" y="3261901"/>
                  <a:ext cx="1303336" cy="1023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336" h="1023711">
                      <a:moveTo>
                        <a:pt x="0" y="0"/>
                      </a:moveTo>
                      <a:lnTo>
                        <a:pt x="1303336" y="0"/>
                      </a:lnTo>
                      <a:lnTo>
                        <a:pt x="1303336" y="1023711"/>
                      </a:lnTo>
                      <a:lnTo>
                        <a:pt x="0" y="1023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a:blipFill>
              </p:spPr>
            </p:sp>
            <p:grpSp>
              <p:nvGrpSpPr>
                <p:cNvPr id="12" name="Group 30">
                  <a:extLst>
                    <a:ext uri="{FF2B5EF4-FFF2-40B4-BE49-F238E27FC236}">
                      <a16:creationId xmlns:a16="http://schemas.microsoft.com/office/drawing/2014/main" id="{E294377E-05FF-EC10-434A-1FF318E02626}"/>
                    </a:ext>
                  </a:extLst>
                </p:cNvPr>
                <p:cNvGrpSpPr/>
                <p:nvPr/>
              </p:nvGrpSpPr>
              <p:grpSpPr>
                <a:xfrm>
                  <a:off x="3033395" y="1505354"/>
                  <a:ext cx="839369" cy="622388"/>
                  <a:chOff x="0" y="-30735"/>
                  <a:chExt cx="874930" cy="648756"/>
                </a:xfrm>
              </p:grpSpPr>
              <p:sp>
                <p:nvSpPr>
                  <p:cNvPr id="24" name="Freeform 31">
                    <a:extLst>
                      <a:ext uri="{FF2B5EF4-FFF2-40B4-BE49-F238E27FC236}">
                        <a16:creationId xmlns:a16="http://schemas.microsoft.com/office/drawing/2014/main" id="{EDEB8D4C-B301-7CBC-1C1C-175A77636876}"/>
                      </a:ext>
                    </a:extLst>
                  </p:cNvPr>
                  <p:cNvSpPr/>
                  <p:nvPr/>
                </p:nvSpPr>
                <p:spPr>
                  <a:xfrm>
                    <a:off x="62130" y="-30735"/>
                    <a:ext cx="812800" cy="648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48756">
                        <a:moveTo>
                          <a:pt x="812800" y="324378"/>
                        </a:moveTo>
                        <a:lnTo>
                          <a:pt x="406400" y="0"/>
                        </a:lnTo>
                        <a:lnTo>
                          <a:pt x="406400" y="203200"/>
                        </a:lnTo>
                        <a:lnTo>
                          <a:pt x="0" y="203200"/>
                        </a:lnTo>
                        <a:lnTo>
                          <a:pt x="0" y="445556"/>
                        </a:lnTo>
                        <a:lnTo>
                          <a:pt x="406400" y="445556"/>
                        </a:lnTo>
                        <a:lnTo>
                          <a:pt x="406400" y="648756"/>
                        </a:lnTo>
                        <a:lnTo>
                          <a:pt x="812800" y="3243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</p:sp>
              <p:sp>
                <p:nvSpPr>
                  <p:cNvPr id="25" name="TextBox 32">
                    <a:extLst>
                      <a:ext uri="{FF2B5EF4-FFF2-40B4-BE49-F238E27FC236}">
                        <a16:creationId xmlns:a16="http://schemas.microsoft.com/office/drawing/2014/main" id="{9830A591-B56C-F289-49A4-B563CF92288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4150"/>
                    <a:ext cx="711200" cy="261406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160"/>
                      </a:lnSpc>
                    </a:pPr>
                    <a:endParaRPr/>
                  </a:p>
                </p:txBody>
              </p:sp>
            </p:grpSp>
            <p:sp>
              <p:nvSpPr>
                <p:cNvPr id="13" name="TextBox 39">
                  <a:extLst>
                    <a:ext uri="{FF2B5EF4-FFF2-40B4-BE49-F238E27FC236}">
                      <a16:creationId xmlns:a16="http://schemas.microsoft.com/office/drawing/2014/main" id="{4A1A6AE6-2D3F-EC94-8DA9-6DED5DA56D78}"/>
                    </a:ext>
                  </a:extLst>
                </p:cNvPr>
                <p:cNvSpPr txBox="1"/>
                <p:nvPr/>
              </p:nvSpPr>
              <p:spPr>
                <a:xfrm>
                  <a:off x="1671746" y="4402463"/>
                  <a:ext cx="1890676" cy="34150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36"/>
                    </a:lnSpc>
                  </a:pPr>
                  <a:r>
                    <a:rPr lang="en-US" sz="1200" dirty="0">
                      <a:solidFill>
                        <a:srgbClr val="000000"/>
                      </a:solidFill>
                      <a:latin typeface="Fira Sans" panose="020B0503050000020004" pitchFamily="34" charset="0"/>
                      <a:ea typeface="Canva Sans Bold"/>
                      <a:cs typeface="Canva Sans Bold"/>
                      <a:sym typeface="Canva Sans Bold"/>
                    </a:rPr>
                    <a:t>Vision Test Data &amp; Patient History stored in Database</a:t>
                  </a:r>
                </a:p>
              </p:txBody>
            </p:sp>
            <p:sp>
              <p:nvSpPr>
                <p:cNvPr id="14" name="TextBox 40">
                  <a:extLst>
                    <a:ext uri="{FF2B5EF4-FFF2-40B4-BE49-F238E27FC236}">
                      <a16:creationId xmlns:a16="http://schemas.microsoft.com/office/drawing/2014/main" id="{B2AB3F5F-9970-EF93-ACAE-C438BF333901}"/>
                    </a:ext>
                  </a:extLst>
                </p:cNvPr>
                <p:cNvSpPr txBox="1"/>
                <p:nvPr/>
              </p:nvSpPr>
              <p:spPr>
                <a:xfrm>
                  <a:off x="3858368" y="4447389"/>
                  <a:ext cx="1849396" cy="359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436"/>
                    </a:lnSpc>
                  </a:pPr>
                  <a:r>
                    <a:rPr lang="en-US" sz="1200" dirty="0">
                      <a:latin typeface="Fira Sans" panose="020B0503050000020004" pitchFamily="34" charset="0"/>
                      <a:sym typeface="Canva Sans Bold"/>
                    </a:rPr>
                    <a:t>ML Model for Smart Screening &amp; Diagnosis</a:t>
                  </a:r>
                </a:p>
              </p:txBody>
            </p:sp>
            <p:sp>
              <p:nvSpPr>
                <p:cNvPr id="15" name="TextBox 41">
                  <a:extLst>
                    <a:ext uri="{FF2B5EF4-FFF2-40B4-BE49-F238E27FC236}">
                      <a16:creationId xmlns:a16="http://schemas.microsoft.com/office/drawing/2014/main" id="{077FEBFC-BC1E-B263-348C-E5B8D04FE787}"/>
                    </a:ext>
                  </a:extLst>
                </p:cNvPr>
                <p:cNvSpPr txBox="1"/>
                <p:nvPr/>
              </p:nvSpPr>
              <p:spPr>
                <a:xfrm>
                  <a:off x="6686653" y="4376692"/>
                  <a:ext cx="1453043" cy="359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436"/>
                    </a:lnSpc>
                  </a:pPr>
                  <a:r>
                    <a:rPr lang="en-US" sz="1200" dirty="0">
                      <a:latin typeface="Fira Sans" panose="020B0503050000020004" pitchFamily="34" charset="0"/>
                      <a:sym typeface="Canva Sans Bold"/>
                    </a:rPr>
                    <a:t>Doctor Verification &amp; Teleconsultation</a:t>
                  </a:r>
                </a:p>
              </p:txBody>
            </p: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0DC20D3A-2163-FB3E-77D7-BF4080A0208E}"/>
                    </a:ext>
                  </a:extLst>
                </p:cNvPr>
                <p:cNvGrpSpPr/>
                <p:nvPr/>
              </p:nvGrpSpPr>
              <p:grpSpPr>
                <a:xfrm>
                  <a:off x="5558428" y="1505354"/>
                  <a:ext cx="850045" cy="622388"/>
                  <a:chOff x="0" y="-30735"/>
                  <a:chExt cx="886059" cy="648756"/>
                </a:xfrm>
              </p:grpSpPr>
              <p:sp>
                <p:nvSpPr>
                  <p:cNvPr id="22" name="Freeform 43">
                    <a:extLst>
                      <a:ext uri="{FF2B5EF4-FFF2-40B4-BE49-F238E27FC236}">
                        <a16:creationId xmlns:a16="http://schemas.microsoft.com/office/drawing/2014/main" id="{9BB0DD1F-54F6-AB77-7A0B-2D5937D15B0B}"/>
                      </a:ext>
                    </a:extLst>
                  </p:cNvPr>
                  <p:cNvSpPr/>
                  <p:nvPr/>
                </p:nvSpPr>
                <p:spPr>
                  <a:xfrm>
                    <a:off x="73259" y="-30735"/>
                    <a:ext cx="812800" cy="648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48756">
                        <a:moveTo>
                          <a:pt x="812800" y="324378"/>
                        </a:moveTo>
                        <a:lnTo>
                          <a:pt x="406400" y="0"/>
                        </a:lnTo>
                        <a:lnTo>
                          <a:pt x="406400" y="203200"/>
                        </a:lnTo>
                        <a:lnTo>
                          <a:pt x="0" y="203200"/>
                        </a:lnTo>
                        <a:lnTo>
                          <a:pt x="0" y="445556"/>
                        </a:lnTo>
                        <a:lnTo>
                          <a:pt x="406400" y="445556"/>
                        </a:lnTo>
                        <a:lnTo>
                          <a:pt x="406400" y="648756"/>
                        </a:lnTo>
                        <a:lnTo>
                          <a:pt x="812800" y="32437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</p:sp>
              <p:sp>
                <p:nvSpPr>
                  <p:cNvPr id="23" name="TextBox 44">
                    <a:extLst>
                      <a:ext uri="{FF2B5EF4-FFF2-40B4-BE49-F238E27FC236}">
                        <a16:creationId xmlns:a16="http://schemas.microsoft.com/office/drawing/2014/main" id="{E2BB3F14-6150-FCE3-8F4B-03FE55770EF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4150"/>
                    <a:ext cx="711200" cy="261406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160"/>
                      </a:lnSpc>
                    </a:pPr>
                    <a:endParaRPr/>
                  </a:p>
                </p:txBody>
              </p:sp>
            </p:grpSp>
            <p:sp>
              <p:nvSpPr>
                <p:cNvPr id="17" name="TextBox 45">
                  <a:extLst>
                    <a:ext uri="{FF2B5EF4-FFF2-40B4-BE49-F238E27FC236}">
                      <a16:creationId xmlns:a16="http://schemas.microsoft.com/office/drawing/2014/main" id="{88224EBE-8E0E-19C8-9302-D8DAE7AB1EBF}"/>
                    </a:ext>
                  </a:extLst>
                </p:cNvPr>
                <p:cNvSpPr txBox="1"/>
                <p:nvPr/>
              </p:nvSpPr>
              <p:spPr>
                <a:xfrm>
                  <a:off x="1559117" y="2391019"/>
                  <a:ext cx="1641811" cy="17953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36"/>
                    </a:lnSpc>
                  </a:pPr>
                  <a:r>
                    <a:rPr lang="en-US" sz="1200" dirty="0">
                      <a:latin typeface="Fira Sans" panose="020B0503050000020004" pitchFamily="34" charset="0"/>
                      <a:sym typeface="Canva Sans Bold"/>
                    </a:rPr>
                    <a:t>Nurse for Assistance</a:t>
                  </a:r>
                </a:p>
              </p:txBody>
            </p:sp>
            <p:sp>
              <p:nvSpPr>
                <p:cNvPr id="18" name="AutoShape 46">
                  <a:extLst>
                    <a:ext uri="{FF2B5EF4-FFF2-40B4-BE49-F238E27FC236}">
                      <a16:creationId xmlns:a16="http://schemas.microsoft.com/office/drawing/2014/main" id="{E8FA6D2B-F0E4-8EBF-2D00-852BB72CDADC}"/>
                    </a:ext>
                  </a:extLst>
                </p:cNvPr>
                <p:cNvSpPr/>
                <p:nvPr/>
              </p:nvSpPr>
              <p:spPr>
                <a:xfrm flipH="1">
                  <a:off x="2933666" y="2168816"/>
                  <a:ext cx="1849398" cy="1045519"/>
                </a:xfrm>
                <a:prstGeom prst="line">
                  <a:avLst/>
                </a:prstGeom>
                <a:ln>
                  <a:headEnd type="none" w="sm" len="sm"/>
                  <a:tailEnd type="arrow" w="med" len="sm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19" name="AutoShape 47">
                  <a:extLst>
                    <a:ext uri="{FF2B5EF4-FFF2-40B4-BE49-F238E27FC236}">
                      <a16:creationId xmlns:a16="http://schemas.microsoft.com/office/drawing/2014/main" id="{5DAB81A4-EFA7-4239-12B1-8CA0B0A5E08E}"/>
                    </a:ext>
                  </a:extLst>
                </p:cNvPr>
                <p:cNvSpPr/>
                <p:nvPr/>
              </p:nvSpPr>
              <p:spPr>
                <a:xfrm>
                  <a:off x="4731075" y="2179784"/>
                  <a:ext cx="28673" cy="1047635"/>
                </a:xfrm>
                <a:prstGeom prst="line">
                  <a:avLst/>
                </a:prstGeom>
                <a:ln>
                  <a:headEnd type="none" w="sm" len="sm"/>
                  <a:tailEnd type="arrow" w="med" len="sm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20" name="AutoShape 48">
                  <a:extLst>
                    <a:ext uri="{FF2B5EF4-FFF2-40B4-BE49-F238E27FC236}">
                      <a16:creationId xmlns:a16="http://schemas.microsoft.com/office/drawing/2014/main" id="{B488D508-F5B5-DE3D-74F7-EAAF4F44C34F}"/>
                    </a:ext>
                  </a:extLst>
                </p:cNvPr>
                <p:cNvSpPr/>
                <p:nvPr/>
              </p:nvSpPr>
              <p:spPr>
                <a:xfrm>
                  <a:off x="4783067" y="2198020"/>
                  <a:ext cx="2224412" cy="1014339"/>
                </a:xfrm>
                <a:prstGeom prst="line">
                  <a:avLst/>
                </a:prstGeom>
                <a:ln>
                  <a:headEnd type="none" w="sm" len="sm"/>
                  <a:tailEnd type="arrow" w="med" len="sm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21" name="Freeform 25">
                  <a:extLst>
                    <a:ext uri="{FF2B5EF4-FFF2-40B4-BE49-F238E27FC236}">
                      <a16:creationId xmlns:a16="http://schemas.microsoft.com/office/drawing/2014/main" id="{0E7DF2DE-0217-1FE5-49A8-846CA98AD456}"/>
                    </a:ext>
                  </a:extLst>
                </p:cNvPr>
                <p:cNvSpPr/>
                <p:nvPr/>
              </p:nvSpPr>
              <p:spPr>
                <a:xfrm>
                  <a:off x="3944040" y="1126435"/>
                  <a:ext cx="1654736" cy="118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736" h="1182384">
                      <a:moveTo>
                        <a:pt x="0" y="0"/>
                      </a:moveTo>
                      <a:lnTo>
                        <a:pt x="1654736" y="0"/>
                      </a:lnTo>
                      <a:lnTo>
                        <a:pt x="1654736" y="1182384"/>
                      </a:lnTo>
                      <a:lnTo>
                        <a:pt x="0" y="1182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sp>
            <p:nvSpPr>
              <p:cNvPr id="26" name="AutoShape 47">
                <a:extLst>
                  <a:ext uri="{FF2B5EF4-FFF2-40B4-BE49-F238E27FC236}">
                    <a16:creationId xmlns:a16="http://schemas.microsoft.com/office/drawing/2014/main" id="{38A4B9BB-9CBB-7E11-EC78-D1CF04F5927C}"/>
                  </a:ext>
                </a:extLst>
              </p:cNvPr>
              <p:cNvSpPr/>
              <p:nvPr/>
            </p:nvSpPr>
            <p:spPr>
              <a:xfrm>
                <a:off x="14592672" y="4482438"/>
                <a:ext cx="1128225" cy="0"/>
              </a:xfrm>
              <a:prstGeom prst="line">
                <a:avLst/>
              </a:prstGeom>
              <a:ln>
                <a:headEnd type="none" w="sm" len="sm"/>
                <a:tailEnd type="arrow" w="med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7" name="AutoShape 47">
                <a:extLst>
                  <a:ext uri="{FF2B5EF4-FFF2-40B4-BE49-F238E27FC236}">
                    <a16:creationId xmlns:a16="http://schemas.microsoft.com/office/drawing/2014/main" id="{78A8C7E0-D7FF-BEB5-1B83-9624943222FE}"/>
                  </a:ext>
                </a:extLst>
              </p:cNvPr>
              <p:cNvSpPr/>
              <p:nvPr/>
            </p:nvSpPr>
            <p:spPr>
              <a:xfrm flipV="1">
                <a:off x="14669562" y="5331987"/>
                <a:ext cx="1128225" cy="366708"/>
              </a:xfrm>
              <a:prstGeom prst="line">
                <a:avLst/>
              </a:prstGeom>
              <a:ln>
                <a:headEnd type="none" w="sm" len="sm"/>
                <a:tailEnd type="arrow" w="med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C5281C0-5500-1B46-1330-2F48D9819A28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11858075" y="5698695"/>
                <a:ext cx="281148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8317CA4-60F8-2C50-9B4A-57D7138AB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67160" y="5340943"/>
                <a:ext cx="290915" cy="3577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7B0495-955E-E3E8-CFCC-FB8A6C35BF8E}"/>
                </a:ext>
              </a:extLst>
            </p:cNvPr>
            <p:cNvSpPr txBox="1"/>
            <p:nvPr/>
          </p:nvSpPr>
          <p:spPr>
            <a:xfrm>
              <a:off x="15602300" y="2992757"/>
              <a:ext cx="2224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36"/>
                </a:lnSpc>
              </a:pPr>
              <a:r>
                <a:rPr lang="en-IN" sz="1200" dirty="0">
                  <a:latin typeface="Fira Sans" panose="020B0503050000020004" pitchFamily="34" charset="0"/>
                </a:rPr>
                <a:t>Rural areas with minimal healthcare access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FAD81A-5799-EDA6-9B43-BAB57FCD43AE}"/>
              </a:ext>
            </a:extLst>
          </p:cNvPr>
          <p:cNvGrpSpPr/>
          <p:nvPr/>
        </p:nvGrpSpPr>
        <p:grpSpPr>
          <a:xfrm>
            <a:off x="11098171" y="6869912"/>
            <a:ext cx="6427311" cy="2570427"/>
            <a:chOff x="2162369" y="2321358"/>
            <a:chExt cx="6427311" cy="2570427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FB1B9932-8FB5-CC13-47DA-AFDB9EB0437D}"/>
                </a:ext>
              </a:extLst>
            </p:cNvPr>
            <p:cNvSpPr/>
            <p:nvPr/>
          </p:nvSpPr>
          <p:spPr>
            <a:xfrm>
              <a:off x="2162369" y="2503392"/>
              <a:ext cx="651599" cy="696061"/>
            </a:xfrm>
            <a:custGeom>
              <a:avLst/>
              <a:gdLst/>
              <a:ahLst/>
              <a:cxnLst/>
              <a:rect l="l" t="t" r="r" b="b"/>
              <a:pathLst>
                <a:path w="579877" h="618242">
                  <a:moveTo>
                    <a:pt x="0" y="0"/>
                  </a:moveTo>
                  <a:lnTo>
                    <a:pt x="579877" y="0"/>
                  </a:lnTo>
                  <a:lnTo>
                    <a:pt x="579877" y="618243"/>
                  </a:lnTo>
                  <a:lnTo>
                    <a:pt x="0" y="61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7357" t="14013" r="3061" b="-6083"/>
              </a:stretch>
            </a:blipFill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9E36FEF-3CC6-18D0-6503-176806AC4966}"/>
                </a:ext>
              </a:extLst>
            </p:cNvPr>
            <p:cNvSpPr/>
            <p:nvPr/>
          </p:nvSpPr>
          <p:spPr>
            <a:xfrm>
              <a:off x="6625722" y="2441408"/>
              <a:ext cx="1202454" cy="583842"/>
            </a:xfrm>
            <a:custGeom>
              <a:avLst/>
              <a:gdLst/>
              <a:ahLst/>
              <a:cxnLst/>
              <a:rect l="l" t="t" r="r" b="b"/>
              <a:pathLst>
                <a:path w="1070099" h="518569">
                  <a:moveTo>
                    <a:pt x="0" y="0"/>
                  </a:moveTo>
                  <a:lnTo>
                    <a:pt x="1070098" y="0"/>
                  </a:lnTo>
                  <a:lnTo>
                    <a:pt x="1070098" y="518570"/>
                  </a:lnTo>
                  <a:lnTo>
                    <a:pt x="0" y="518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t="-34202" r="-7803" b="-3277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2" name="Freeform 12" descr="Anaconda SVG and transparent PNG icons | TechIcons">
              <a:extLst>
                <a:ext uri="{FF2B5EF4-FFF2-40B4-BE49-F238E27FC236}">
                  <a16:creationId xmlns:a16="http://schemas.microsoft.com/office/drawing/2014/main" id="{5B296778-09BD-561D-771C-D2B8115532E0}"/>
                </a:ext>
              </a:extLst>
            </p:cNvPr>
            <p:cNvSpPr/>
            <p:nvPr/>
          </p:nvSpPr>
          <p:spPr>
            <a:xfrm>
              <a:off x="5970750" y="2372005"/>
              <a:ext cx="654972" cy="732178"/>
            </a:xfrm>
            <a:custGeom>
              <a:avLst/>
              <a:gdLst/>
              <a:ahLst/>
              <a:cxnLst/>
              <a:rect l="l" t="t" r="r" b="b"/>
              <a:pathLst>
                <a:path w="582879" h="650321">
                  <a:moveTo>
                    <a:pt x="0" y="0"/>
                  </a:moveTo>
                  <a:lnTo>
                    <a:pt x="582880" y="0"/>
                  </a:lnTo>
                  <a:lnTo>
                    <a:pt x="582880" y="650320"/>
                  </a:lnTo>
                  <a:lnTo>
                    <a:pt x="0" y="650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5305" t="13537" r="7787" b="8568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3" name="Freeform 13" descr="programming language flask&quot; Icon ...">
              <a:extLst>
                <a:ext uri="{FF2B5EF4-FFF2-40B4-BE49-F238E27FC236}">
                  <a16:creationId xmlns:a16="http://schemas.microsoft.com/office/drawing/2014/main" id="{2C6BAA5F-1E98-A5A1-9F7E-6BA96867758F}"/>
                </a:ext>
              </a:extLst>
            </p:cNvPr>
            <p:cNvSpPr/>
            <p:nvPr/>
          </p:nvSpPr>
          <p:spPr>
            <a:xfrm>
              <a:off x="2918173" y="2538754"/>
              <a:ext cx="716821" cy="650369"/>
            </a:xfrm>
            <a:custGeom>
              <a:avLst/>
              <a:gdLst/>
              <a:ahLst/>
              <a:cxnLst/>
              <a:rect l="l" t="t" r="r" b="b"/>
              <a:pathLst>
                <a:path w="637920" h="577658">
                  <a:moveTo>
                    <a:pt x="0" y="0"/>
                  </a:moveTo>
                  <a:lnTo>
                    <a:pt x="637920" y="0"/>
                  </a:lnTo>
                  <a:lnTo>
                    <a:pt x="637920" y="577659"/>
                  </a:lnTo>
                  <a:lnTo>
                    <a:pt x="0" y="577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1935" t="2396" r="1850" b="2960"/>
              </a:stretch>
            </a:blipFill>
          </p:spPr>
        </p:sp>
        <p:sp>
          <p:nvSpPr>
            <p:cNvPr id="44" name="Freeform 14" descr="Introduction to PyTorch. PyTorch is an ...">
              <a:extLst>
                <a:ext uri="{FF2B5EF4-FFF2-40B4-BE49-F238E27FC236}">
                  <a16:creationId xmlns:a16="http://schemas.microsoft.com/office/drawing/2014/main" id="{8DE62D90-F92F-6F86-9588-21E877543E9A}"/>
                </a:ext>
              </a:extLst>
            </p:cNvPr>
            <p:cNvSpPr/>
            <p:nvPr/>
          </p:nvSpPr>
          <p:spPr>
            <a:xfrm>
              <a:off x="7899661" y="2321358"/>
              <a:ext cx="690019" cy="726601"/>
            </a:xfrm>
            <a:custGeom>
              <a:avLst/>
              <a:gdLst/>
              <a:ahLst/>
              <a:cxnLst/>
              <a:rect l="l" t="t" r="r" b="b"/>
              <a:pathLst>
                <a:path w="614068" h="645368">
                  <a:moveTo>
                    <a:pt x="0" y="0"/>
                  </a:moveTo>
                  <a:lnTo>
                    <a:pt x="614068" y="0"/>
                  </a:lnTo>
                  <a:lnTo>
                    <a:pt x="614068" y="645368"/>
                  </a:lnTo>
                  <a:lnTo>
                    <a:pt x="0" y="645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55639" t="-10793" r="-59891" b="-12678"/>
              </a:stretch>
            </a:blipFill>
          </p:spPr>
        </p:sp>
        <p:sp>
          <p:nvSpPr>
            <p:cNvPr id="45" name="Freeform 15" descr="TensorFlow - YouTube">
              <a:extLst>
                <a:ext uri="{FF2B5EF4-FFF2-40B4-BE49-F238E27FC236}">
                  <a16:creationId xmlns:a16="http://schemas.microsoft.com/office/drawing/2014/main" id="{37A31478-6338-8CA9-A7E6-A459FCF89E52}"/>
                </a:ext>
              </a:extLst>
            </p:cNvPr>
            <p:cNvSpPr/>
            <p:nvPr/>
          </p:nvSpPr>
          <p:spPr>
            <a:xfrm>
              <a:off x="5240778" y="2372005"/>
              <a:ext cx="702038" cy="732178"/>
            </a:xfrm>
            <a:custGeom>
              <a:avLst/>
              <a:gdLst/>
              <a:ahLst/>
              <a:cxnLst/>
              <a:rect l="l" t="t" r="r" b="b"/>
              <a:pathLst>
                <a:path w="624764" h="650321">
                  <a:moveTo>
                    <a:pt x="0" y="0"/>
                  </a:moveTo>
                  <a:lnTo>
                    <a:pt x="624764" y="0"/>
                  </a:lnTo>
                  <a:lnTo>
                    <a:pt x="624764" y="650320"/>
                  </a:lnTo>
                  <a:lnTo>
                    <a:pt x="0" y="650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929" t="-25281" r="-26498" b="-24999"/>
              </a:stretch>
            </a:blipFill>
          </p:spPr>
        </p:sp>
        <p:sp>
          <p:nvSpPr>
            <p:cNvPr id="46" name="Freeform 16" descr="sql · GitHub Topics · GitHub">
              <a:extLst>
                <a:ext uri="{FF2B5EF4-FFF2-40B4-BE49-F238E27FC236}">
                  <a16:creationId xmlns:a16="http://schemas.microsoft.com/office/drawing/2014/main" id="{997C1BD4-D801-039E-CCA3-FBCA3BDB4867}"/>
                </a:ext>
              </a:extLst>
            </p:cNvPr>
            <p:cNvSpPr/>
            <p:nvPr/>
          </p:nvSpPr>
          <p:spPr>
            <a:xfrm>
              <a:off x="2705862" y="3712698"/>
              <a:ext cx="676820" cy="773335"/>
            </a:xfrm>
            <a:custGeom>
              <a:avLst/>
              <a:gdLst/>
              <a:ahLst/>
              <a:cxnLst/>
              <a:rect l="l" t="t" r="r" b="b"/>
              <a:pathLst>
                <a:path w="602322" h="686877">
                  <a:moveTo>
                    <a:pt x="0" y="0"/>
                  </a:moveTo>
                  <a:lnTo>
                    <a:pt x="602322" y="0"/>
                  </a:lnTo>
                  <a:lnTo>
                    <a:pt x="602322" y="686877"/>
                  </a:lnTo>
                  <a:lnTo>
                    <a:pt x="0" y="68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22676" t="-13442" r="-22231" b="-13627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BF36388-D46C-B94E-B0D3-C58DF77FBCC0}"/>
                </a:ext>
              </a:extLst>
            </p:cNvPr>
            <p:cNvSpPr/>
            <p:nvPr/>
          </p:nvSpPr>
          <p:spPr>
            <a:xfrm>
              <a:off x="4293796" y="2464825"/>
              <a:ext cx="558688" cy="747227"/>
            </a:xfrm>
            <a:custGeom>
              <a:avLst/>
              <a:gdLst/>
              <a:ahLst/>
              <a:cxnLst/>
              <a:rect l="l" t="t" r="r" b="b"/>
              <a:pathLst>
                <a:path w="497193" h="663688">
                  <a:moveTo>
                    <a:pt x="0" y="0"/>
                  </a:moveTo>
                  <a:lnTo>
                    <a:pt x="497193" y="0"/>
                  </a:lnTo>
                  <a:lnTo>
                    <a:pt x="497193" y="663688"/>
                  </a:lnTo>
                  <a:lnTo>
                    <a:pt x="0" y="66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56249" r="-57509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849171A0-9C36-45C5-BBDD-97F9FC7BEFCC}"/>
                </a:ext>
              </a:extLst>
            </p:cNvPr>
            <p:cNvSpPr/>
            <p:nvPr/>
          </p:nvSpPr>
          <p:spPr>
            <a:xfrm>
              <a:off x="3655608" y="2442173"/>
              <a:ext cx="535937" cy="757280"/>
            </a:xfrm>
            <a:custGeom>
              <a:avLst/>
              <a:gdLst/>
              <a:ahLst/>
              <a:cxnLst/>
              <a:rect l="l" t="t" r="r" b="b"/>
              <a:pathLst>
                <a:path w="476946" h="672617">
                  <a:moveTo>
                    <a:pt x="0" y="0"/>
                  </a:moveTo>
                  <a:lnTo>
                    <a:pt x="476947" y="0"/>
                  </a:lnTo>
                  <a:lnTo>
                    <a:pt x="476947" y="672617"/>
                  </a:lnTo>
                  <a:lnTo>
                    <a:pt x="0" y="672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440CD331-DDF2-A3ED-76E7-4847DDD87F5D}"/>
                </a:ext>
              </a:extLst>
            </p:cNvPr>
            <p:cNvSpPr/>
            <p:nvPr/>
          </p:nvSpPr>
          <p:spPr>
            <a:xfrm>
              <a:off x="3411372" y="3824282"/>
              <a:ext cx="1119351" cy="640291"/>
            </a:xfrm>
            <a:custGeom>
              <a:avLst/>
              <a:gdLst/>
              <a:ahLst/>
              <a:cxnLst/>
              <a:rect l="l" t="t" r="r" b="b"/>
              <a:pathLst>
                <a:path w="996143" h="568707">
                  <a:moveTo>
                    <a:pt x="0" y="0"/>
                  </a:moveTo>
                  <a:lnTo>
                    <a:pt x="996143" y="0"/>
                  </a:lnTo>
                  <a:lnTo>
                    <a:pt x="996143" y="568707"/>
                  </a:lnTo>
                  <a:lnTo>
                    <a:pt x="0" y="568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TextBox 21">
              <a:extLst>
                <a:ext uri="{FF2B5EF4-FFF2-40B4-BE49-F238E27FC236}">
                  <a16:creationId xmlns:a16="http://schemas.microsoft.com/office/drawing/2014/main" id="{F7F3F6DA-FDD8-86D8-79F1-55A665A03074}"/>
                </a:ext>
              </a:extLst>
            </p:cNvPr>
            <p:cNvSpPr txBox="1"/>
            <p:nvPr/>
          </p:nvSpPr>
          <p:spPr>
            <a:xfrm>
              <a:off x="5882462" y="3250125"/>
              <a:ext cx="1912484" cy="292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8"/>
                </a:lnSpc>
              </a:pPr>
              <a:r>
                <a:rPr lang="en-US" sz="1800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Machine Learning</a:t>
              </a:r>
            </a:p>
          </p:txBody>
        </p:sp>
        <p:sp>
          <p:nvSpPr>
            <p:cNvPr id="51" name="TextBox 22">
              <a:extLst>
                <a:ext uri="{FF2B5EF4-FFF2-40B4-BE49-F238E27FC236}">
                  <a16:creationId xmlns:a16="http://schemas.microsoft.com/office/drawing/2014/main" id="{55740FD7-AC14-FC68-95ED-C2FA48E2F053}"/>
                </a:ext>
              </a:extLst>
            </p:cNvPr>
            <p:cNvSpPr txBox="1"/>
            <p:nvPr/>
          </p:nvSpPr>
          <p:spPr>
            <a:xfrm>
              <a:off x="2331873" y="3286825"/>
              <a:ext cx="2483164" cy="28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5"/>
                </a:lnSpc>
              </a:pPr>
              <a:r>
                <a:rPr lang="en-US" sz="1800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 Development</a:t>
              </a:r>
            </a:p>
          </p:txBody>
        </p:sp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BA5C3279-E448-9F3D-548F-EA383D4B183B}"/>
                </a:ext>
              </a:extLst>
            </p:cNvPr>
            <p:cNvSpPr txBox="1"/>
            <p:nvPr/>
          </p:nvSpPr>
          <p:spPr>
            <a:xfrm>
              <a:off x="5529492" y="4598178"/>
              <a:ext cx="2527963" cy="2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6"/>
                </a:lnSpc>
              </a:pPr>
              <a:r>
                <a:rPr lang="en-US" sz="1800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 Development</a:t>
              </a:r>
            </a:p>
          </p:txBody>
        </p:sp>
        <p:sp>
          <p:nvSpPr>
            <p:cNvPr id="53" name="TextBox 24">
              <a:extLst>
                <a:ext uri="{FF2B5EF4-FFF2-40B4-BE49-F238E27FC236}">
                  <a16:creationId xmlns:a16="http://schemas.microsoft.com/office/drawing/2014/main" id="{0A0226E9-2C61-6B00-86CB-09E1878A0C60}"/>
                </a:ext>
              </a:extLst>
            </p:cNvPr>
            <p:cNvSpPr txBox="1"/>
            <p:nvPr/>
          </p:nvSpPr>
          <p:spPr>
            <a:xfrm>
              <a:off x="3122799" y="4589721"/>
              <a:ext cx="1019294" cy="289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35"/>
                </a:lnSpc>
              </a:pPr>
              <a:r>
                <a:rPr lang="en-US" sz="1800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Database</a:t>
              </a:r>
            </a:p>
          </p:txBody>
        </p:sp>
      </p:grpSp>
      <p:pic>
        <p:nvPicPr>
          <p:cNvPr id="2050" name="Picture 2" descr="Leading Flutter Agency | Very Good Ventures">
            <a:extLst>
              <a:ext uri="{FF2B5EF4-FFF2-40B4-BE49-F238E27FC236}">
                <a16:creationId xmlns:a16="http://schemas.microsoft.com/office/drawing/2014/main" id="{46A4F64A-1B44-5624-AC8A-25C4399E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075" y="8216812"/>
            <a:ext cx="868179" cy="86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486158" y="481965"/>
            <a:ext cx="698992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IDEA/APPROACH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486158" y="1270635"/>
            <a:ext cx="6989925" cy="0"/>
          </a:xfrm>
          <a:prstGeom prst="straightConnector1">
            <a:avLst/>
          </a:prstGeom>
          <a:noFill/>
          <a:ln w="76200" cap="rnd" cmpd="sng">
            <a:solidFill>
              <a:srgbClr val="5170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7" name="Google Shape;127;p16"/>
          <p:cNvGrpSpPr/>
          <p:nvPr/>
        </p:nvGrpSpPr>
        <p:grpSpPr>
          <a:xfrm>
            <a:off x="221662" y="2195777"/>
            <a:ext cx="8799165" cy="7609258"/>
            <a:chOff x="0" y="0"/>
            <a:chExt cx="2317476" cy="2004084"/>
          </a:xfrm>
        </p:grpSpPr>
        <p:sp>
          <p:nvSpPr>
            <p:cNvPr id="128" name="Google Shape;128;p16"/>
            <p:cNvSpPr/>
            <p:nvPr/>
          </p:nvSpPr>
          <p:spPr>
            <a:xfrm>
              <a:off x="0" y="0"/>
              <a:ext cx="2317476" cy="1981110"/>
            </a:xfrm>
            <a:custGeom>
              <a:avLst/>
              <a:gdLst/>
              <a:ahLst/>
              <a:cxnLst/>
              <a:rect l="l" t="t" r="r" b="b"/>
              <a:pathLst>
                <a:path w="2317476" h="1981110" extrusionOk="0">
                  <a:moveTo>
                    <a:pt x="44872" y="0"/>
                  </a:moveTo>
                  <a:lnTo>
                    <a:pt x="2272603" y="0"/>
                  </a:lnTo>
                  <a:cubicBezTo>
                    <a:pt x="2297386" y="0"/>
                    <a:pt x="2317476" y="20090"/>
                    <a:pt x="2317476" y="44872"/>
                  </a:cubicBezTo>
                  <a:lnTo>
                    <a:pt x="2317476" y="1936238"/>
                  </a:lnTo>
                  <a:cubicBezTo>
                    <a:pt x="2317476" y="1961020"/>
                    <a:pt x="2297386" y="1981110"/>
                    <a:pt x="2272603" y="1981110"/>
                  </a:cubicBezTo>
                  <a:lnTo>
                    <a:pt x="44872" y="1981110"/>
                  </a:lnTo>
                  <a:cubicBezTo>
                    <a:pt x="20090" y="1981110"/>
                    <a:pt x="0" y="1961020"/>
                    <a:pt x="0" y="1936238"/>
                  </a:cubicBezTo>
                  <a:lnTo>
                    <a:pt x="0" y="44872"/>
                  </a:lnTo>
                  <a:cubicBezTo>
                    <a:pt x="0" y="20090"/>
                    <a:pt x="20090" y="0"/>
                    <a:pt x="448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517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49974" y="3924"/>
              <a:ext cx="2234598" cy="2000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Rural Vision Screening Camps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In collaboration with local NGOs and healthcare workers, vision screening camps can be organized in rural areas where healthcare access is limited.</a:t>
              </a: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School Vision Screening Programs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Schools in underserved areas can use the platform to conduct regular vision screenings for students.</a:t>
              </a: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Remote Diabetic Retinopathy Screening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Diabetic patients in remote areas can be regularly screened for diabetic retinopathy using the platform.</a:t>
              </a: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Corporate Wellness Programs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Companies can implement vision screening as part of their employee wellness programs, particularly for employees in remote or underserved areas.</a:t>
              </a: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Community Health Worker Assisted Screenings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Community health workers (CHWs) can use the platform to conduct vision screenings during routine visits in underserved areas.</a:t>
              </a: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+mj-lt"/>
                <a:buAutoNum type="arabicPeriod"/>
              </a:pPr>
              <a:r>
                <a:rPr lang="en-US" sz="1900" b="1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Urban Slum Health Initiatives </a:t>
              </a:r>
              <a:r>
                <a:rPr lang="en-US" sz="1900" b="0" i="0" u="none" strike="noStrike" cap="none" dirty="0">
                  <a:solidFill>
                    <a:schemeClr val="dk1"/>
                  </a:solidFill>
                  <a:latin typeface="Fira Sans" panose="020B0503050000020004" pitchFamily="34" charset="0"/>
                  <a:ea typeface="Calibri"/>
                  <a:cs typeface="Calibri"/>
                  <a:sym typeface="Calibri"/>
                </a:rPr>
                <a:t>- Vision screening services can be extended to urban slum areas where access to healthcare is often limited.</a:t>
              </a: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832575" y="1763000"/>
            <a:ext cx="190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1FAA"/>
                </a:solidFill>
                <a:latin typeface="Poppins"/>
                <a:ea typeface="Poppins"/>
                <a:cs typeface="Poppins"/>
                <a:sym typeface="Poppins"/>
              </a:rPr>
              <a:t>USE CASES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9281016" y="2195777"/>
            <a:ext cx="8799165" cy="7522029"/>
          </a:xfrm>
          <a:custGeom>
            <a:avLst/>
            <a:gdLst/>
            <a:ahLst/>
            <a:cxnLst/>
            <a:rect l="l" t="t" r="r" b="b"/>
            <a:pathLst>
              <a:path w="2317476" h="1981110" extrusionOk="0">
                <a:moveTo>
                  <a:pt x="44872" y="0"/>
                </a:moveTo>
                <a:lnTo>
                  <a:pt x="2272603" y="0"/>
                </a:lnTo>
                <a:cubicBezTo>
                  <a:pt x="2297386" y="0"/>
                  <a:pt x="2317476" y="20090"/>
                  <a:pt x="2317476" y="44872"/>
                </a:cubicBezTo>
                <a:lnTo>
                  <a:pt x="2317476" y="1936238"/>
                </a:lnTo>
                <a:cubicBezTo>
                  <a:pt x="2317476" y="1961020"/>
                  <a:pt x="2297386" y="1981110"/>
                  <a:pt x="2272603" y="1981110"/>
                </a:cubicBezTo>
                <a:lnTo>
                  <a:pt x="44872" y="1981110"/>
                </a:lnTo>
                <a:cubicBezTo>
                  <a:pt x="20090" y="1981110"/>
                  <a:pt x="0" y="1961020"/>
                  <a:pt x="0" y="1936238"/>
                </a:cubicBezTo>
                <a:lnTo>
                  <a:pt x="0" y="44872"/>
                </a:lnTo>
                <a:cubicBezTo>
                  <a:pt x="0" y="20090"/>
                  <a:pt x="20090" y="0"/>
                  <a:pt x="4487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 cmpd="sng">
            <a:solidFill>
              <a:srgbClr val="517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2447975" y="1763000"/>
            <a:ext cx="261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1FAA"/>
                </a:solidFill>
                <a:latin typeface="Poppins"/>
                <a:ea typeface="Poppins"/>
                <a:cs typeface="Poppins"/>
                <a:sym typeface="Poppins"/>
              </a:rPr>
              <a:t>SHOW STOPPERS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Eye test icon outline style Royalty ...">
            <a:extLst>
              <a:ext uri="{FF2B5EF4-FFF2-40B4-BE49-F238E27FC236}">
                <a16:creationId xmlns:a16="http://schemas.microsoft.com/office/drawing/2014/main" id="{3C7170D2-32E4-BAEB-4CC1-7A87055EA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9"/>
          <a:stretch/>
        </p:blipFill>
        <p:spPr bwMode="auto">
          <a:xfrm>
            <a:off x="9526745" y="2503217"/>
            <a:ext cx="1251487" cy="11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ye Test Chart Line Art Icon Stock ...">
            <a:extLst>
              <a:ext uri="{FF2B5EF4-FFF2-40B4-BE49-F238E27FC236}">
                <a16:creationId xmlns:a16="http://schemas.microsoft.com/office/drawing/2014/main" id="{572CB3E4-050A-F562-C3BE-40EBC7CD0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t="5376" r="12704" b="18175"/>
          <a:stretch/>
        </p:blipFill>
        <p:spPr bwMode="auto">
          <a:xfrm>
            <a:off x="9370647" y="3979754"/>
            <a:ext cx="1468860" cy="16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B837E-2C94-2E7A-3C6B-C27E837AE6FD}"/>
              </a:ext>
            </a:extLst>
          </p:cNvPr>
          <p:cNvSpPr txBox="1"/>
          <p:nvPr/>
        </p:nvSpPr>
        <p:spPr>
          <a:xfrm>
            <a:off x="10576766" y="4245269"/>
            <a:ext cx="3004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Integrated vision tests - Snellen chart and color assessments for initial diagnostic insights</a:t>
            </a:r>
          </a:p>
        </p:txBody>
      </p:sp>
      <p:pic>
        <p:nvPicPr>
          <p:cNvPr id="1040" name="Picture 16" descr="4,600+ Indian Languages Stock Illustrations, Royalty-Free Vector Graphics &amp;  Clip Art - iStock | India map">
            <a:extLst>
              <a:ext uri="{FF2B5EF4-FFF2-40B4-BE49-F238E27FC236}">
                <a16:creationId xmlns:a16="http://schemas.microsoft.com/office/drawing/2014/main" id="{2DBB07F6-13A5-4460-DA71-43E3F5D5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0470" y="6276452"/>
            <a:ext cx="1231530" cy="98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89DA6-45E2-F5BF-F29E-10E1B6026F9B}"/>
              </a:ext>
            </a:extLst>
          </p:cNvPr>
          <p:cNvSpPr txBox="1"/>
          <p:nvPr/>
        </p:nvSpPr>
        <p:spPr>
          <a:xfrm>
            <a:off x="15165894" y="6371244"/>
            <a:ext cx="274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Mitigates language barriers by integrating regional languages</a:t>
            </a:r>
          </a:p>
          <a:p>
            <a:pPr algn="ctr"/>
            <a:endParaRPr lang="en-IN" sz="1800" dirty="0"/>
          </a:p>
        </p:txBody>
      </p:sp>
      <p:pic>
        <p:nvPicPr>
          <p:cNvPr id="1042" name="Picture 18" descr="Medical Records Icon With Caduceus And ...">
            <a:extLst>
              <a:ext uri="{FF2B5EF4-FFF2-40B4-BE49-F238E27FC236}">
                <a16:creationId xmlns:a16="http://schemas.microsoft.com/office/drawing/2014/main" id="{CB7CB24E-80BF-D60F-193D-5B03B6B5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t="18502" r="19215" b="31067"/>
          <a:stretch/>
        </p:blipFill>
        <p:spPr bwMode="auto">
          <a:xfrm>
            <a:off x="9421354" y="6211542"/>
            <a:ext cx="1376027" cy="10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34A88-5036-B40D-67D8-4B47C510DD1B}"/>
              </a:ext>
            </a:extLst>
          </p:cNvPr>
          <p:cNvSpPr txBox="1"/>
          <p:nvPr/>
        </p:nvSpPr>
        <p:spPr>
          <a:xfrm>
            <a:off x="10657275" y="6405024"/>
            <a:ext cx="297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Ensures patient privacy by secure storage of medical records</a:t>
            </a:r>
            <a:endParaRPr lang="en-IN" sz="1800" dirty="0">
              <a:solidFill>
                <a:schemeClr val="dk1"/>
              </a:solidFill>
              <a:latin typeface="Fira Sans" panose="020B0503050000020004" pitchFamily="34" charset="0"/>
              <a:ea typeface="Calibri"/>
              <a:cs typeface="Calibri"/>
            </a:endParaRPr>
          </a:p>
        </p:txBody>
      </p:sp>
      <p:pic>
        <p:nvPicPr>
          <p:cNvPr id="1044" name="Picture 20" descr="small manpower status Vector Icons ...">
            <a:extLst>
              <a:ext uri="{FF2B5EF4-FFF2-40B4-BE49-F238E27FC236}">
                <a16:creationId xmlns:a16="http://schemas.microsoft.com/office/drawing/2014/main" id="{6F1A7C9D-4BA2-CCFC-D27C-79EAE3B7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21" y="7997590"/>
            <a:ext cx="1118511" cy="11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FB20B-09B3-52F6-8FAF-6CA440042F5C}"/>
              </a:ext>
            </a:extLst>
          </p:cNvPr>
          <p:cNvSpPr txBox="1"/>
          <p:nvPr/>
        </p:nvSpPr>
        <p:spPr>
          <a:xfrm>
            <a:off x="10645257" y="7997590"/>
            <a:ext cx="310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Reduces manpower required to conduct an eye camp in a rural area by half</a:t>
            </a:r>
          </a:p>
          <a:p>
            <a:endParaRPr lang="en-IN" sz="1800" dirty="0"/>
          </a:p>
        </p:txBody>
      </p:sp>
      <p:pic>
        <p:nvPicPr>
          <p:cNvPr id="1046" name="Picture 22" descr="Telehealth Icon Stock Illustrations ...">
            <a:extLst>
              <a:ext uri="{FF2B5EF4-FFF2-40B4-BE49-F238E27FC236}">
                <a16:creationId xmlns:a16="http://schemas.microsoft.com/office/drawing/2014/main" id="{E0457A96-A0FD-16C3-C9B7-0636AE8E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586" y="2309369"/>
            <a:ext cx="1459241" cy="14592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30F13B-39D2-035A-7029-572571C23835}"/>
              </a:ext>
            </a:extLst>
          </p:cNvPr>
          <p:cNvSpPr txBox="1"/>
          <p:nvPr/>
        </p:nvSpPr>
        <p:spPr>
          <a:xfrm>
            <a:off x="15041850" y="2507820"/>
            <a:ext cx="2928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Video calls/chats with eye care professionals - discuss diagnoses &amp; treatment plans remotely</a:t>
            </a:r>
          </a:p>
          <a:p>
            <a:pPr algn="ctr"/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0783-8782-771B-8855-71227913E24B}"/>
              </a:ext>
            </a:extLst>
          </p:cNvPr>
          <p:cNvSpPr txBox="1"/>
          <p:nvPr/>
        </p:nvSpPr>
        <p:spPr>
          <a:xfrm>
            <a:off x="15105249" y="4276564"/>
            <a:ext cx="286500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ts val="1800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Aid follow-up tests &amp; appointments, ensuring continuous monitoring and management of eye.</a:t>
            </a:r>
          </a:p>
          <a:p>
            <a:pPr marL="0" lvl="0" indent="0" algn="ctr">
              <a:buSzPts val="18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Fira Sans" panose="020B0503050000020004" pitchFamily="34" charset="0"/>
              <a:ea typeface="Calibri"/>
              <a:cs typeface="Calibri"/>
              <a:sym typeface="Calibri"/>
            </a:endParaRPr>
          </a:p>
          <a:p>
            <a:endParaRPr lang="en-IN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B076E2-EC32-097C-0DDC-AF45FA9A5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65811" y="4241124"/>
            <a:ext cx="1219200" cy="1219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1EEDC-1C02-FEA4-BDEF-6C578DEDE5B1}"/>
              </a:ext>
            </a:extLst>
          </p:cNvPr>
          <p:cNvSpPr txBox="1"/>
          <p:nvPr/>
        </p:nvSpPr>
        <p:spPr>
          <a:xfrm>
            <a:off x="10466180" y="2477526"/>
            <a:ext cx="328904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  <a:sym typeface="Calibri"/>
              </a:rPr>
              <a:t>Integrated ML Model - Capture and upload eye images for analysis  and diagnosis</a:t>
            </a:r>
          </a:p>
          <a:p>
            <a:pPr marR="0" lvl="0" algn="ctr" rtl="0">
              <a:lnSpc>
                <a:spcPct val="12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chemeClr val="dk1"/>
              </a:solidFill>
              <a:latin typeface="Fira Sans" panose="020B0503050000020004" pitchFamily="34" charset="0"/>
              <a:ea typeface="Calibri"/>
              <a:cs typeface="Calibri"/>
              <a:sym typeface="Calibri"/>
            </a:endParaRPr>
          </a:p>
          <a:p>
            <a:pPr algn="ctr"/>
            <a:endParaRPr lang="en-IN" sz="1800" dirty="0">
              <a:latin typeface="Fira Sans" panose="020B0503050000020004" pitchFamily="34" charset="0"/>
            </a:endParaRPr>
          </a:p>
        </p:txBody>
      </p:sp>
      <p:pic>
        <p:nvPicPr>
          <p:cNvPr id="3" name="Graphic 2" descr="Piggy Bank with solid fill">
            <a:extLst>
              <a:ext uri="{FF2B5EF4-FFF2-40B4-BE49-F238E27FC236}">
                <a16:creationId xmlns:a16="http://schemas.microsoft.com/office/drawing/2014/main" id="{D2BDD345-BAD1-6F80-18C2-CF900446C4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40936" y="7685781"/>
            <a:ext cx="1264313" cy="1264313"/>
          </a:xfrm>
          <a:prstGeom prst="rect">
            <a:avLst/>
          </a:prstGeom>
        </p:spPr>
      </p:pic>
      <p:pic>
        <p:nvPicPr>
          <p:cNvPr id="5" name="Graphic 4" descr="Coins with solid fill">
            <a:extLst>
              <a:ext uri="{FF2B5EF4-FFF2-40B4-BE49-F238E27FC236}">
                <a16:creationId xmlns:a16="http://schemas.microsoft.com/office/drawing/2014/main" id="{694D9289-107D-93C9-BF79-978B47E93E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83435" y="8499170"/>
            <a:ext cx="559256" cy="55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1ACFA-0793-B66A-65DE-D497E9014753}"/>
              </a:ext>
            </a:extLst>
          </p:cNvPr>
          <p:cNvSpPr txBox="1"/>
          <p:nvPr/>
        </p:nvSpPr>
        <p:spPr>
          <a:xfrm>
            <a:off x="15119466" y="7918154"/>
            <a:ext cx="2613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dk1"/>
                </a:solidFill>
                <a:latin typeface="Fira Sans" panose="020B0503050000020004" pitchFamily="34" charset="0"/>
                <a:ea typeface="Calibri"/>
                <a:cs typeface="Calibri"/>
              </a:rPr>
              <a:t>Versatile subscription models to meet the needs of every facility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0" y="0"/>
            <a:ext cx="1997964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17"/>
          <p:cNvSpPr txBox="1"/>
          <p:nvPr/>
        </p:nvSpPr>
        <p:spPr>
          <a:xfrm>
            <a:off x="328345" y="530373"/>
            <a:ext cx="881565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MEMBER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332863" y="1690149"/>
            <a:ext cx="17666558" cy="8173833"/>
            <a:chOff x="0" y="-19050"/>
            <a:chExt cx="4652890" cy="2152765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4652890" cy="2133715"/>
            </a:xfrm>
            <a:custGeom>
              <a:avLst/>
              <a:gdLst/>
              <a:ahLst/>
              <a:cxnLst/>
              <a:rect l="l" t="t" r="r" b="b"/>
              <a:pathLst>
                <a:path w="4652890" h="2133715" extrusionOk="0">
                  <a:moveTo>
                    <a:pt x="11394" y="0"/>
                  </a:moveTo>
                  <a:lnTo>
                    <a:pt x="4641496" y="0"/>
                  </a:lnTo>
                  <a:cubicBezTo>
                    <a:pt x="4644518" y="0"/>
                    <a:pt x="4647416" y="1200"/>
                    <a:pt x="4649553" y="3337"/>
                  </a:cubicBezTo>
                  <a:cubicBezTo>
                    <a:pt x="4651689" y="5474"/>
                    <a:pt x="4652890" y="8372"/>
                    <a:pt x="4652890" y="11394"/>
                  </a:cubicBezTo>
                  <a:lnTo>
                    <a:pt x="4652890" y="2122321"/>
                  </a:lnTo>
                  <a:cubicBezTo>
                    <a:pt x="4652890" y="2125343"/>
                    <a:pt x="4651689" y="2128241"/>
                    <a:pt x="4649553" y="2130378"/>
                  </a:cubicBezTo>
                  <a:cubicBezTo>
                    <a:pt x="4647416" y="2132514"/>
                    <a:pt x="4644518" y="2133715"/>
                    <a:pt x="4641496" y="2133715"/>
                  </a:cubicBezTo>
                  <a:lnTo>
                    <a:pt x="11394" y="2133715"/>
                  </a:lnTo>
                  <a:cubicBezTo>
                    <a:pt x="8372" y="2133715"/>
                    <a:pt x="5474" y="2132514"/>
                    <a:pt x="3337" y="2130378"/>
                  </a:cubicBezTo>
                  <a:cubicBezTo>
                    <a:pt x="1200" y="2128241"/>
                    <a:pt x="0" y="2125343"/>
                    <a:pt x="0" y="2122321"/>
                  </a:cubicBezTo>
                  <a:lnTo>
                    <a:pt x="0" y="11394"/>
                  </a:lnTo>
                  <a:cubicBezTo>
                    <a:pt x="0" y="8372"/>
                    <a:pt x="1200" y="5474"/>
                    <a:pt x="3337" y="3337"/>
                  </a:cubicBezTo>
                  <a:cubicBezTo>
                    <a:pt x="5474" y="1200"/>
                    <a:pt x="8372" y="0"/>
                    <a:pt x="11394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 w="19050" cap="rnd" cmpd="sng">
              <a:solidFill>
                <a:srgbClr val="FFFFFF">
                  <a:alpha val="7450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0" y="-19050"/>
              <a:ext cx="4652890" cy="2152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1028700" y="2717207"/>
            <a:ext cx="16584300" cy="114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Leader Name: Niranjana A </a:t>
            </a:r>
            <a:endParaRPr sz="1800" b="0" i="0" u="none" strike="noStrike" cap="none" dirty="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Branch: B.E. 		</a:t>
            </a:r>
            <a:r>
              <a:rPr lang="en-US" sz="1800" dirty="0">
                <a:latin typeface="Press Start 2P"/>
                <a:ea typeface="Press Start 2P"/>
                <a:cs typeface="Press Start 2P"/>
                <a:sym typeface="Press Start 2P"/>
              </a:rPr>
              <a:t>	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Department: </a:t>
            </a:r>
            <a:r>
              <a:rPr lang="en-US" sz="1800" dirty="0">
                <a:latin typeface="Press Start 2P"/>
                <a:ea typeface="Press Start 2P"/>
                <a:cs typeface="Press Start 2P"/>
                <a:sym typeface="Press Start 2P"/>
              </a:rPr>
              <a:t>Biomedical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           	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Year:III</a:t>
            </a:r>
            <a:endParaRPr lang="en-US" sz="1800" b="0" i="0" u="none" strike="noStrike" cap="none" dirty="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ress Start 2P"/>
                <a:ea typeface="Press Start 2P"/>
                <a:cs typeface="Press Start 2P"/>
                <a:sym typeface="Press Start 2P"/>
              </a:rPr>
              <a:t>									  Engineering</a:t>
            </a:r>
            <a:endParaRPr sz="1800" b="0" i="0" u="none" strike="noStrike" cap="none" dirty="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028700" y="4069757"/>
            <a:ext cx="16584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Member 1: Anjali G S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Branch: B.E. 			  Department: Biomedical            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Year:III</a:t>
            </a:r>
            <a:endParaRPr lang="en-US"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								 </a:t>
            </a:r>
            <a:r>
              <a:rPr lang="en-US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Engineering</a:t>
            </a:r>
          </a:p>
        </p:txBody>
      </p:sp>
      <p:sp>
        <p:nvSpPr>
          <p:cNvPr id="146" name="Google Shape;146;p17"/>
          <p:cNvSpPr txBox="1"/>
          <p:nvPr/>
        </p:nvSpPr>
        <p:spPr>
          <a:xfrm>
            <a:off x="1028700" y="5543335"/>
            <a:ext cx="16584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Member 2: Dinisha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Selvakumari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B</a:t>
            </a:r>
          </a:p>
          <a:p>
            <a:pPr algn="just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Branch: B.E. 			</a:t>
            </a:r>
            <a:r>
              <a:rPr lang="en-US" sz="1800" dirty="0">
                <a:latin typeface="Press Start 2P"/>
                <a:ea typeface="Press Start 2P"/>
                <a:cs typeface="Press Start 2P"/>
                <a:sym typeface="Press Start 2P"/>
              </a:rPr>
              <a:t>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Department: </a:t>
            </a:r>
            <a:r>
              <a:rPr lang="en-US" sz="1800" dirty="0">
                <a:latin typeface="Press Start 2P"/>
                <a:ea typeface="Press Start 2P"/>
                <a:cs typeface="Press Start 2P"/>
                <a:sym typeface="Press Start 2P"/>
              </a:rPr>
              <a:t>Biomedical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           	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Year:III</a:t>
            </a:r>
            <a:endParaRPr lang="en-US" sz="1800" b="0" i="0" u="none" strike="noStrike" cap="none" dirty="0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								</a:t>
            </a:r>
            <a:r>
              <a:rPr lang="en-IN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 </a:t>
            </a:r>
            <a:r>
              <a:rPr lang="en-IN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Engineering</a:t>
            </a:r>
            <a:endParaRPr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028700" y="6965928"/>
            <a:ext cx="16584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Member 3: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Sajiv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Jess</a:t>
            </a:r>
            <a:endParaRPr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Branch: B.Tech.           Department: Artificial Intelligence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Year:II</a:t>
            </a:r>
            <a:endParaRPr lang="en-US"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								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and Machine Learning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028700" y="8414955"/>
            <a:ext cx="165843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 Member 4: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Press Start 2P" panose="020B0604020202020204" charset="0"/>
                <a:ea typeface="Press Start 2P" panose="020B0604020202020204" charset="0"/>
                <a:cs typeface="Press Start 2P" panose="020B0604020202020204" charset="0"/>
              </a:rPr>
              <a:t>Akash Vardhan</a:t>
            </a:r>
            <a:endParaRPr lang="en-US"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Branch: B.Tech.           Department: Artificial Intelligence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Year:I</a:t>
            </a:r>
            <a:endParaRPr lang="en-US" sz="1800" b="0" i="0" u="none" strike="noStrike" cap="none" dirty="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								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and Machine Learning</a:t>
            </a:r>
            <a:endParaRPr lang="en-US"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6445181" y="190161"/>
            <a:ext cx="1360509" cy="1360509"/>
          </a:xfrm>
          <a:custGeom>
            <a:avLst/>
            <a:gdLst/>
            <a:ahLst/>
            <a:cxnLst/>
            <a:rect l="l" t="t" r="r" b="b"/>
            <a:pathLst>
              <a:path w="1360509" h="1360509" extrusionOk="0">
                <a:moveTo>
                  <a:pt x="0" y="0"/>
                </a:moveTo>
                <a:lnTo>
                  <a:pt x="1360509" y="0"/>
                </a:lnTo>
                <a:lnTo>
                  <a:pt x="1360509" y="1360509"/>
                </a:lnTo>
                <a:lnTo>
                  <a:pt x="0" y="1360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796</Words>
  <Application>Microsoft Office PowerPoint</Application>
  <PresentationFormat>Custom</PresentationFormat>
  <Paragraphs>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Poppins</vt:lpstr>
      <vt:lpstr>Arial</vt:lpstr>
      <vt:lpstr>Fira Sans</vt:lpstr>
      <vt:lpstr>Calibri</vt:lpstr>
      <vt:lpstr>Press Start 2P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Niranjana A</cp:lastModifiedBy>
  <cp:revision>32</cp:revision>
  <dcterms:modified xsi:type="dcterms:W3CDTF">2024-07-23T13:50:26Z</dcterms:modified>
</cp:coreProperties>
</file>